
<file path=[Content_Types].xml><?xml version="1.0" encoding="utf-8"?>
<Types xmlns="http://schemas.openxmlformats.org/package/2006/content-types">
  <Default Extension="jpeg" ContentType="image/jpeg"/>
  <Default Extension="jpg_large"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9"/>
  </p:notesMasterIdLst>
  <p:sldIdLst>
    <p:sldId id="257" r:id="rId2"/>
    <p:sldId id="258" r:id="rId3"/>
    <p:sldId id="260" r:id="rId4"/>
    <p:sldId id="259" r:id="rId5"/>
    <p:sldId id="261" r:id="rId6"/>
    <p:sldId id="263" r:id="rId7"/>
    <p:sldId id="262" r:id="rId8"/>
    <p:sldId id="271" r:id="rId9"/>
    <p:sldId id="286" r:id="rId10"/>
    <p:sldId id="272" r:id="rId11"/>
    <p:sldId id="273" r:id="rId12"/>
    <p:sldId id="274" r:id="rId13"/>
    <p:sldId id="275" r:id="rId14"/>
    <p:sldId id="276" r:id="rId15"/>
    <p:sldId id="265" r:id="rId16"/>
    <p:sldId id="266" r:id="rId17"/>
    <p:sldId id="267" r:id="rId18"/>
    <p:sldId id="268" r:id="rId19"/>
    <p:sldId id="277" r:id="rId20"/>
    <p:sldId id="278" r:id="rId21"/>
    <p:sldId id="279" r:id="rId22"/>
    <p:sldId id="280" r:id="rId23"/>
    <p:sldId id="281" r:id="rId24"/>
    <p:sldId id="282" r:id="rId25"/>
    <p:sldId id="283" r:id="rId26"/>
    <p:sldId id="284" r:id="rId27"/>
    <p:sldId id="285"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605"/>
    <p:restoredTop sz="96327"/>
  </p:normalViewPr>
  <p:slideViewPr>
    <p:cSldViewPr snapToGrid="0">
      <p:cViewPr varScale="1">
        <p:scale>
          <a:sx n="124" d="100"/>
          <a:sy n="124" d="100"/>
        </p:scale>
        <p:origin x="87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2.jpg_large>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95550C-D1C8-444C-9D23-0B77A4753D66}" type="datetimeFigureOut">
              <a:rPr lang="en-US" smtClean="0"/>
              <a:t>1/27/25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C9162E-6733-274B-992F-DB7BC5941DA8}" type="slidenum">
              <a:rPr lang="en-US" smtClean="0"/>
              <a:t>‹#›</a:t>
            </a:fld>
            <a:endParaRPr lang="en-US"/>
          </a:p>
        </p:txBody>
      </p:sp>
    </p:spTree>
    <p:extLst>
      <p:ext uri="{BB962C8B-B14F-4D97-AF65-F5344CB8AC3E}">
        <p14:creationId xmlns:p14="http://schemas.microsoft.com/office/powerpoint/2010/main" val="2255233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D862E2B-79EC-764B-AA60-2B7867339A4B}" type="datetime1">
              <a:rPr lang="en-US" smtClean="0"/>
              <a:t>1/27/25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28425-2757-3145-8137-040157BEA5EA}" type="datetime1">
              <a:rPr lang="en-US" smtClean="0"/>
              <a:t>1/27/25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7B8865F-BDF2-684A-968D-37380DDBF6CC}"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4D8308F-FD5A-1543-9ECB-440B4AC0A95D}"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ABF401-6D40-6D49-818E-C5E3572BABDD}"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1B7A6E9-C3A4-0F4F-97C1-507612CF48E3}" type="datetime1">
              <a:rPr lang="en-US" smtClean="0"/>
              <a:t>1/27/25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EA5439D-36ED-D94C-99A2-8E2104C966B4}" type="datetime1">
              <a:rPr lang="en-US" smtClean="0"/>
              <a:t>1/27/25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BF2E6EF-F4FF-964A-9FF1-2071B01B5254}"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9D183FA8-461F-E345-B036-447164CA7C0C}"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80999F-F60A-F04C-B96C-3BF458CBBFCB}"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36CB0-4505-664A-9A8F-C6FD197162BC}" type="datetime1">
              <a:rPr lang="en-US" smtClean="0"/>
              <a:t>1/27/25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CCBFD4-D96C-494D-BF5B-A8EC1268D38B}" type="datetime1">
              <a:rPr lang="en-US" smtClean="0"/>
              <a:t>1/27/25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FB466B-26D8-F347-9857-BA18A8589968}" type="datetime1">
              <a:rPr lang="en-US" smtClean="0"/>
              <a:t>1/27/25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A290AE-30EA-0F4E-B532-3B78270EB9B2}" type="datetime1">
              <a:rPr lang="en-US" smtClean="0"/>
              <a:t>1/27/25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0A1BF4-510D-9B4B-9224-87862DAFF0DC}" type="datetime1">
              <a:rPr lang="en-US" smtClean="0"/>
              <a:t>1/27/25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F01193-6DA5-954B-B323-3068EEB74D6D}" type="datetime1">
              <a:rPr lang="en-US" smtClean="0"/>
              <a:t>1/27/25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07B38E-C658-6448-BB78-C0C9A5EFE3A0}" type="datetime1">
              <a:rPr lang="en-US" smtClean="0"/>
              <a:t>1/27/25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A2B2C3CF-06A2-4845-929C-104DA76B063D}" type="datetime1">
              <a:rPr lang="en-US" smtClean="0"/>
              <a:t>1/27/25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_large"/><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help.openai.com/en/articles/7925741-chatgpt-shared-links-faq"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ommoncrawl.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wearing sunglasses and a suit&#10;&#10;Description automatically generated">
            <a:extLst>
              <a:ext uri="{FF2B5EF4-FFF2-40B4-BE49-F238E27FC236}">
                <a16:creationId xmlns:a16="http://schemas.microsoft.com/office/drawing/2014/main" id="{74F297DB-91E0-BE0E-8658-2B4A7368764E}"/>
              </a:ext>
            </a:extLst>
          </p:cNvPr>
          <p:cNvPicPr>
            <a:picLocks noChangeAspect="1"/>
          </p:cNvPicPr>
          <p:nvPr/>
        </p:nvPicPr>
        <p:blipFill rotWithShape="1">
          <a:blip r:embed="rId2"/>
          <a:srcRect t="13744" r="1" b="23967"/>
          <a:stretch/>
        </p:blipFill>
        <p:spPr>
          <a:xfrm>
            <a:off x="477085" y="466162"/>
            <a:ext cx="11237832" cy="3937502"/>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2"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128074"/>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dirty="0">
              <a:solidFill>
                <a:schemeClr val="tx1"/>
              </a:solidFill>
            </a:endParaRPr>
          </a:p>
        </p:txBody>
      </p:sp>
      <p:sp>
        <p:nvSpPr>
          <p:cNvPr id="14" name="Freeform: Shape 13">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58392"/>
            <a:ext cx="12192000" cy="3033446"/>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6"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3FB55F5E-B7B0-93EA-0436-907EF01C4C87}"/>
              </a:ext>
            </a:extLst>
          </p:cNvPr>
          <p:cNvSpPr>
            <a:spLocks noGrp="1"/>
          </p:cNvSpPr>
          <p:nvPr>
            <p:ph type="title"/>
          </p:nvPr>
        </p:nvSpPr>
        <p:spPr>
          <a:xfrm>
            <a:off x="1154954" y="4110824"/>
            <a:ext cx="5907997" cy="1908975"/>
          </a:xfrm>
        </p:spPr>
        <p:txBody>
          <a:bodyPr>
            <a:normAutofit/>
          </a:bodyPr>
          <a:lstStyle/>
          <a:p>
            <a:r>
              <a:rPr lang="en-US" dirty="0">
                <a:solidFill>
                  <a:schemeClr val="tx1"/>
                </a:solidFill>
              </a:rPr>
              <a:t>Let’s talk about </a:t>
            </a:r>
            <a:r>
              <a:rPr lang="en-US" dirty="0" err="1">
                <a:solidFill>
                  <a:schemeClr val="tx1"/>
                </a:solidFill>
              </a:rPr>
              <a:t>chatGPT</a:t>
            </a:r>
            <a:endParaRPr lang="en-US" dirty="0">
              <a:solidFill>
                <a:schemeClr val="tx1"/>
              </a:solidFill>
            </a:endParaRPr>
          </a:p>
        </p:txBody>
      </p:sp>
      <p:sp>
        <p:nvSpPr>
          <p:cNvPr id="6" name="Slide Number Placeholder 5">
            <a:extLst>
              <a:ext uri="{FF2B5EF4-FFF2-40B4-BE49-F238E27FC236}">
                <a16:creationId xmlns:a16="http://schemas.microsoft.com/office/drawing/2014/main" id="{C0821170-8DE4-BAD7-4F8F-0D3EDAFEC188}"/>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401603933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17183-F10C-871A-D2C6-7D991C20AD66}"/>
              </a:ext>
            </a:extLst>
          </p:cNvPr>
          <p:cNvSpPr>
            <a:spLocks noGrp="1"/>
          </p:cNvSpPr>
          <p:nvPr>
            <p:ph type="title"/>
          </p:nvPr>
        </p:nvSpPr>
        <p:spPr/>
        <p:txBody>
          <a:bodyPr/>
          <a:lstStyle/>
          <a:p>
            <a:r>
              <a:rPr lang="en-US" dirty="0"/>
              <a:t>How does </a:t>
            </a:r>
            <a:r>
              <a:rPr lang="en-US" dirty="0" err="1"/>
              <a:t>chatGPT</a:t>
            </a:r>
            <a:r>
              <a:rPr lang="en-US" dirty="0"/>
              <a:t>/</a:t>
            </a:r>
            <a:r>
              <a:rPr lang="en-US" dirty="0" err="1"/>
              <a:t>openAI</a:t>
            </a:r>
            <a:r>
              <a:rPr lang="en-US" dirty="0"/>
              <a:t> make money?</a:t>
            </a:r>
          </a:p>
        </p:txBody>
      </p:sp>
      <p:sp>
        <p:nvSpPr>
          <p:cNvPr id="3" name="Content Placeholder 2">
            <a:extLst>
              <a:ext uri="{FF2B5EF4-FFF2-40B4-BE49-F238E27FC236}">
                <a16:creationId xmlns:a16="http://schemas.microsoft.com/office/drawing/2014/main" id="{403E103D-7ED0-18D9-2D43-E6074D83C67B}"/>
              </a:ext>
            </a:extLst>
          </p:cNvPr>
          <p:cNvSpPr>
            <a:spLocks noGrp="1"/>
          </p:cNvSpPr>
          <p:nvPr>
            <p:ph idx="1"/>
          </p:nvPr>
        </p:nvSpPr>
        <p:spPr/>
        <p:txBody>
          <a:bodyPr/>
          <a:lstStyle/>
          <a:p>
            <a:r>
              <a:rPr lang="en-US" dirty="0"/>
              <a:t>GPT 4+: more recent trainings</a:t>
            </a:r>
          </a:p>
          <a:p>
            <a:r>
              <a:rPr lang="en-US" dirty="0"/>
              <a:t>API: </a:t>
            </a:r>
          </a:p>
          <a:p>
            <a:pPr lvl="1"/>
            <a:r>
              <a:rPr lang="en-US" dirty="0"/>
              <a:t>Text to speech</a:t>
            </a:r>
          </a:p>
          <a:p>
            <a:pPr lvl="1"/>
            <a:r>
              <a:rPr lang="en-US" dirty="0"/>
              <a:t>Speech to text</a:t>
            </a:r>
          </a:p>
          <a:p>
            <a:pPr lvl="1"/>
            <a:r>
              <a:rPr lang="en-US" dirty="0"/>
              <a:t>Image Generation</a:t>
            </a:r>
          </a:p>
          <a:p>
            <a:pPr lvl="1"/>
            <a:r>
              <a:rPr lang="en-US" dirty="0"/>
              <a:t>Vision (“describe this image”</a:t>
            </a:r>
          </a:p>
          <a:p>
            <a:pPr lvl="1"/>
            <a:r>
              <a:rPr lang="en-US" dirty="0"/>
              <a:t>Content moderation (rate text/images)</a:t>
            </a:r>
          </a:p>
          <a:p>
            <a:pPr lvl="1"/>
            <a:r>
              <a:rPr lang="en-US" dirty="0"/>
              <a:t>This script shown located in R repo</a:t>
            </a:r>
          </a:p>
        </p:txBody>
      </p:sp>
      <p:sp>
        <p:nvSpPr>
          <p:cNvPr id="4" name="Slide Number Placeholder 3">
            <a:extLst>
              <a:ext uri="{FF2B5EF4-FFF2-40B4-BE49-F238E27FC236}">
                <a16:creationId xmlns:a16="http://schemas.microsoft.com/office/drawing/2014/main" id="{EF2B9A3C-CF29-1848-01A5-0E7E9AF3AFA8}"/>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1296204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A9650-9F2E-9E6D-78A7-0A0F4F13E701}"/>
              </a:ext>
            </a:extLst>
          </p:cNvPr>
          <p:cNvSpPr>
            <a:spLocks noGrp="1"/>
          </p:cNvSpPr>
          <p:nvPr>
            <p:ph type="title"/>
          </p:nvPr>
        </p:nvSpPr>
        <p:spPr/>
        <p:txBody>
          <a:bodyPr/>
          <a:lstStyle/>
          <a:p>
            <a:r>
              <a:rPr lang="en-US" dirty="0"/>
              <a:t>Moderation: free</a:t>
            </a:r>
          </a:p>
        </p:txBody>
      </p:sp>
      <p:sp>
        <p:nvSpPr>
          <p:cNvPr id="3" name="Content Placeholder 2">
            <a:extLst>
              <a:ext uri="{FF2B5EF4-FFF2-40B4-BE49-F238E27FC236}">
                <a16:creationId xmlns:a16="http://schemas.microsoft.com/office/drawing/2014/main" id="{63158387-59EF-DA2A-92F1-00A5B2EF1C35}"/>
              </a:ext>
            </a:extLst>
          </p:cNvPr>
          <p:cNvSpPr>
            <a:spLocks noGrp="1"/>
          </p:cNvSpPr>
          <p:nvPr>
            <p:ph idx="1"/>
          </p:nvPr>
        </p:nvSpPr>
        <p:spPr>
          <a:xfrm>
            <a:off x="6096000" y="2468032"/>
            <a:ext cx="4172420" cy="3416300"/>
          </a:xfrm>
        </p:spPr>
        <p:txBody>
          <a:bodyPr>
            <a:noAutofit/>
          </a:bodyPr>
          <a:lstStyle/>
          <a:p>
            <a:pPr marL="0" indent="0">
              <a:spcBef>
                <a:spcPts val="200"/>
              </a:spcBef>
              <a:buNone/>
            </a:pPr>
            <a:r>
              <a:rPr lang="en-US" sz="1200" dirty="0">
                <a:latin typeface="Monaco" pitchFamily="2" charset="77"/>
              </a:rPr>
              <a:t>harassment False 0.0002</a:t>
            </a:r>
          </a:p>
          <a:p>
            <a:pPr marL="0" indent="0">
              <a:spcBef>
                <a:spcPts val="200"/>
              </a:spcBef>
              <a:buNone/>
            </a:pPr>
            <a:r>
              <a:rPr lang="en-US" sz="1200" dirty="0">
                <a:latin typeface="Monaco" pitchFamily="2" charset="77"/>
              </a:rPr>
              <a:t>harassment/threatening False 0.0004</a:t>
            </a:r>
          </a:p>
          <a:p>
            <a:pPr marL="0" indent="0">
              <a:spcBef>
                <a:spcPts val="200"/>
              </a:spcBef>
              <a:buNone/>
            </a:pPr>
            <a:r>
              <a:rPr lang="en-US" sz="1200" dirty="0" err="1">
                <a:latin typeface="Monaco" pitchFamily="2" charset="77"/>
              </a:rPr>
              <a:t>harassment_threatening</a:t>
            </a:r>
            <a:r>
              <a:rPr lang="en-US" sz="1200" dirty="0">
                <a:latin typeface="Monaco" pitchFamily="2" charset="77"/>
              </a:rPr>
              <a:t> False 0.0004</a:t>
            </a:r>
          </a:p>
          <a:p>
            <a:pPr marL="0" indent="0">
              <a:spcBef>
                <a:spcPts val="200"/>
              </a:spcBef>
              <a:buNone/>
            </a:pPr>
            <a:r>
              <a:rPr lang="en-US" sz="1200" dirty="0">
                <a:latin typeface="Monaco" pitchFamily="2" charset="77"/>
              </a:rPr>
              <a:t>hate False 5.939e-07</a:t>
            </a:r>
          </a:p>
          <a:p>
            <a:pPr marL="0" indent="0">
              <a:spcBef>
                <a:spcPts val="200"/>
              </a:spcBef>
              <a:buNone/>
            </a:pPr>
            <a:r>
              <a:rPr lang="en-US" sz="1200" dirty="0">
                <a:latin typeface="Monaco" pitchFamily="2" charset="77"/>
              </a:rPr>
              <a:t>hate/threatening False 2.640e-07</a:t>
            </a:r>
          </a:p>
          <a:p>
            <a:pPr marL="0" indent="0">
              <a:spcBef>
                <a:spcPts val="200"/>
              </a:spcBef>
              <a:buNone/>
            </a:pPr>
            <a:r>
              <a:rPr lang="en-US" sz="1200" dirty="0" err="1">
                <a:latin typeface="Monaco" pitchFamily="2" charset="77"/>
              </a:rPr>
              <a:t>hate_threatening</a:t>
            </a:r>
            <a:r>
              <a:rPr lang="en-US" sz="1200" dirty="0">
                <a:latin typeface="Monaco" pitchFamily="2" charset="77"/>
              </a:rPr>
              <a:t> False 2.640e-07</a:t>
            </a:r>
          </a:p>
          <a:p>
            <a:pPr marL="0" indent="0">
              <a:spcBef>
                <a:spcPts val="200"/>
              </a:spcBef>
              <a:buNone/>
            </a:pPr>
            <a:r>
              <a:rPr lang="en-US" sz="1200" b="1" dirty="0">
                <a:latin typeface="Monaco" pitchFamily="2" charset="77"/>
              </a:rPr>
              <a:t>self-harm True 0.9130</a:t>
            </a:r>
          </a:p>
          <a:p>
            <a:pPr marL="0" indent="0">
              <a:spcBef>
                <a:spcPts val="200"/>
              </a:spcBef>
              <a:buNone/>
            </a:pPr>
            <a:r>
              <a:rPr lang="en-US" sz="1200" dirty="0">
                <a:latin typeface="Monaco" pitchFamily="2" charset="77"/>
              </a:rPr>
              <a:t>self-harm/instructions False 3.578e-07</a:t>
            </a:r>
          </a:p>
          <a:p>
            <a:pPr marL="0" indent="0">
              <a:spcBef>
                <a:spcPts val="200"/>
              </a:spcBef>
              <a:buNone/>
            </a:pPr>
            <a:r>
              <a:rPr lang="en-US" sz="1200" b="1" dirty="0">
                <a:latin typeface="Monaco" pitchFamily="2" charset="77"/>
              </a:rPr>
              <a:t>self-harm/intent True 0.9423</a:t>
            </a:r>
          </a:p>
          <a:p>
            <a:pPr marL="0" indent="0">
              <a:spcBef>
                <a:spcPts val="200"/>
              </a:spcBef>
              <a:buNone/>
            </a:pPr>
            <a:r>
              <a:rPr lang="en-US" sz="1200" b="1" dirty="0" err="1">
                <a:latin typeface="Monaco" pitchFamily="2" charset="77"/>
              </a:rPr>
              <a:t>self_harm</a:t>
            </a:r>
            <a:r>
              <a:rPr lang="en-US" sz="1200" b="1" dirty="0">
                <a:latin typeface="Monaco" pitchFamily="2" charset="77"/>
              </a:rPr>
              <a:t> True 0.9130</a:t>
            </a:r>
          </a:p>
          <a:p>
            <a:pPr marL="0" indent="0">
              <a:spcBef>
                <a:spcPts val="200"/>
              </a:spcBef>
              <a:buNone/>
            </a:pPr>
            <a:r>
              <a:rPr lang="en-US" sz="1200" dirty="0" err="1">
                <a:latin typeface="Monaco" pitchFamily="2" charset="77"/>
              </a:rPr>
              <a:t>self_harm_instructions</a:t>
            </a:r>
            <a:r>
              <a:rPr lang="en-US" sz="1200" dirty="0">
                <a:latin typeface="Monaco" pitchFamily="2" charset="77"/>
              </a:rPr>
              <a:t> False 3.578e-07</a:t>
            </a:r>
          </a:p>
          <a:p>
            <a:pPr marL="0" indent="0">
              <a:spcBef>
                <a:spcPts val="200"/>
              </a:spcBef>
              <a:buNone/>
            </a:pPr>
            <a:r>
              <a:rPr lang="en-US" sz="1200" b="1" dirty="0" err="1">
                <a:latin typeface="Monaco" pitchFamily="2" charset="77"/>
              </a:rPr>
              <a:t>self_harm_intent</a:t>
            </a:r>
            <a:r>
              <a:rPr lang="en-US" sz="1200" b="1" dirty="0">
                <a:latin typeface="Monaco" pitchFamily="2" charset="77"/>
              </a:rPr>
              <a:t> True 0.9423</a:t>
            </a:r>
          </a:p>
          <a:p>
            <a:pPr marL="0" indent="0">
              <a:spcBef>
                <a:spcPts val="200"/>
              </a:spcBef>
              <a:buNone/>
            </a:pPr>
            <a:r>
              <a:rPr lang="en-US" sz="1200" dirty="0">
                <a:latin typeface="Monaco" pitchFamily="2" charset="77"/>
              </a:rPr>
              <a:t>sexual False 8.066e-05</a:t>
            </a:r>
          </a:p>
          <a:p>
            <a:pPr marL="0" indent="0">
              <a:spcBef>
                <a:spcPts val="200"/>
              </a:spcBef>
              <a:buNone/>
            </a:pPr>
            <a:r>
              <a:rPr lang="en-US" sz="1200" dirty="0">
                <a:latin typeface="Monaco" pitchFamily="2" charset="77"/>
              </a:rPr>
              <a:t>sexual/minors False 3.134e-07</a:t>
            </a:r>
          </a:p>
          <a:p>
            <a:pPr marL="0" indent="0">
              <a:spcBef>
                <a:spcPts val="200"/>
              </a:spcBef>
              <a:buNone/>
            </a:pPr>
            <a:r>
              <a:rPr lang="en-US" sz="1200" dirty="0" err="1">
                <a:latin typeface="Monaco" pitchFamily="2" charset="77"/>
              </a:rPr>
              <a:t>sexual_minors</a:t>
            </a:r>
            <a:r>
              <a:rPr lang="en-US" sz="1200" dirty="0">
                <a:latin typeface="Monaco" pitchFamily="2" charset="77"/>
              </a:rPr>
              <a:t> False 3.134e-07</a:t>
            </a:r>
          </a:p>
          <a:p>
            <a:pPr marL="0" indent="0">
              <a:spcBef>
                <a:spcPts val="200"/>
              </a:spcBef>
              <a:buNone/>
            </a:pPr>
            <a:r>
              <a:rPr lang="en-US" sz="1200" dirty="0">
                <a:latin typeface="Monaco" pitchFamily="2" charset="77"/>
              </a:rPr>
              <a:t>violence False 0.0563</a:t>
            </a:r>
          </a:p>
          <a:p>
            <a:pPr marL="0" indent="0">
              <a:spcBef>
                <a:spcPts val="200"/>
              </a:spcBef>
              <a:buNone/>
            </a:pPr>
            <a:r>
              <a:rPr lang="en-US" sz="1200" dirty="0">
                <a:latin typeface="Monaco" pitchFamily="2" charset="77"/>
              </a:rPr>
              <a:t>violence/graphic False 0.0004</a:t>
            </a:r>
          </a:p>
          <a:p>
            <a:pPr marL="0" indent="0">
              <a:spcBef>
                <a:spcPts val="200"/>
              </a:spcBef>
              <a:buNone/>
            </a:pPr>
            <a:r>
              <a:rPr lang="en-US" sz="1200" dirty="0" err="1">
                <a:latin typeface="Monaco" pitchFamily="2" charset="77"/>
              </a:rPr>
              <a:t>violence_graphic</a:t>
            </a:r>
            <a:r>
              <a:rPr lang="en-US" sz="1200" dirty="0">
                <a:latin typeface="Monaco" pitchFamily="2" charset="77"/>
              </a:rPr>
              <a:t> False 0.0004</a:t>
            </a:r>
          </a:p>
          <a:p>
            <a:pPr marL="0" indent="0">
              <a:spcBef>
                <a:spcPts val="200"/>
              </a:spcBef>
              <a:buNone/>
            </a:pPr>
            <a:r>
              <a:rPr lang="en-US" sz="1200" b="1" dirty="0">
                <a:latin typeface="Monaco" pitchFamily="2" charset="77"/>
              </a:rPr>
              <a:t>Flagged? True</a:t>
            </a:r>
          </a:p>
        </p:txBody>
      </p:sp>
      <p:sp>
        <p:nvSpPr>
          <p:cNvPr id="4" name="Slide Number Placeholder 3">
            <a:extLst>
              <a:ext uri="{FF2B5EF4-FFF2-40B4-BE49-F238E27FC236}">
                <a16:creationId xmlns:a16="http://schemas.microsoft.com/office/drawing/2014/main" id="{2AC9858F-2545-0AB8-41DD-A8106484B887}"/>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5" name="TextBox 4">
            <a:extLst>
              <a:ext uri="{FF2B5EF4-FFF2-40B4-BE49-F238E27FC236}">
                <a16:creationId xmlns:a16="http://schemas.microsoft.com/office/drawing/2014/main" id="{04031ED7-8C46-6BBB-9658-266DECA04749}"/>
              </a:ext>
            </a:extLst>
          </p:cNvPr>
          <p:cNvSpPr txBox="1"/>
          <p:nvPr/>
        </p:nvSpPr>
        <p:spPr>
          <a:xfrm>
            <a:off x="1262270" y="3806687"/>
            <a:ext cx="4005469" cy="923330"/>
          </a:xfrm>
          <a:prstGeom prst="rect">
            <a:avLst/>
          </a:prstGeom>
          <a:noFill/>
        </p:spPr>
        <p:txBody>
          <a:bodyPr wrap="square" rtlCol="0">
            <a:spAutoFit/>
          </a:bodyPr>
          <a:lstStyle/>
          <a:p>
            <a:r>
              <a:rPr lang="en-US" sz="1800" b="1" dirty="0">
                <a:latin typeface="Monaco" pitchFamily="2" charset="77"/>
              </a:rPr>
              <a:t>"</a:t>
            </a:r>
            <a:r>
              <a:rPr lang="en-US" sz="1800" b="1" dirty="0" err="1">
                <a:latin typeface="Monaco" pitchFamily="2" charset="77"/>
              </a:rPr>
              <a:t>Im</a:t>
            </a:r>
            <a:r>
              <a:rPr lang="en-US" sz="1800" b="1" dirty="0">
                <a:latin typeface="Monaco" pitchFamily="2" charset="77"/>
              </a:rPr>
              <a:t> killing myself with burritos"</a:t>
            </a:r>
          </a:p>
          <a:p>
            <a:endParaRPr lang="en-US" dirty="0"/>
          </a:p>
        </p:txBody>
      </p:sp>
    </p:spTree>
    <p:extLst>
      <p:ext uri="{BB962C8B-B14F-4D97-AF65-F5344CB8AC3E}">
        <p14:creationId xmlns:p14="http://schemas.microsoft.com/office/powerpoint/2010/main" val="3920328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4C966-CEEB-A37E-F9EE-AB6C77E8FF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FD33CA-0FEE-00BD-348C-93208B9057BC}"/>
              </a:ext>
            </a:extLst>
          </p:cNvPr>
          <p:cNvSpPr>
            <a:spLocks noGrp="1"/>
          </p:cNvSpPr>
          <p:nvPr>
            <p:ph type="title"/>
          </p:nvPr>
        </p:nvSpPr>
        <p:spPr/>
        <p:txBody>
          <a:bodyPr/>
          <a:lstStyle/>
          <a:p>
            <a:r>
              <a:rPr lang="en-US" dirty="0"/>
              <a:t>Moderation: free</a:t>
            </a:r>
          </a:p>
        </p:txBody>
      </p:sp>
      <p:sp>
        <p:nvSpPr>
          <p:cNvPr id="3" name="Content Placeholder 2">
            <a:extLst>
              <a:ext uri="{FF2B5EF4-FFF2-40B4-BE49-F238E27FC236}">
                <a16:creationId xmlns:a16="http://schemas.microsoft.com/office/drawing/2014/main" id="{A0A8094C-42C8-9D65-3AB1-1060457EB29D}"/>
              </a:ext>
            </a:extLst>
          </p:cNvPr>
          <p:cNvSpPr>
            <a:spLocks noGrp="1"/>
          </p:cNvSpPr>
          <p:nvPr>
            <p:ph idx="1"/>
          </p:nvPr>
        </p:nvSpPr>
        <p:spPr>
          <a:xfrm>
            <a:off x="6096000" y="2468032"/>
            <a:ext cx="4172420" cy="3416300"/>
          </a:xfrm>
        </p:spPr>
        <p:txBody>
          <a:bodyPr>
            <a:noAutofit/>
          </a:bodyPr>
          <a:lstStyle/>
          <a:p>
            <a:pPr marL="0" indent="0">
              <a:spcBef>
                <a:spcPts val="200"/>
              </a:spcBef>
              <a:buNone/>
            </a:pPr>
            <a:r>
              <a:rPr lang="en-US" sz="1200" b="1" dirty="0">
                <a:latin typeface="Monaco" pitchFamily="2" charset="77"/>
              </a:rPr>
              <a:t>harassment False 0.0005</a:t>
            </a:r>
          </a:p>
          <a:p>
            <a:pPr marL="0" indent="0">
              <a:spcBef>
                <a:spcPts val="200"/>
              </a:spcBef>
              <a:buNone/>
            </a:pPr>
            <a:r>
              <a:rPr lang="en-US" sz="1200" dirty="0">
                <a:latin typeface="Monaco" pitchFamily="2" charset="77"/>
              </a:rPr>
              <a:t>harassment/threatening False 2.397e-05</a:t>
            </a:r>
          </a:p>
          <a:p>
            <a:pPr marL="0" indent="0">
              <a:spcBef>
                <a:spcPts val="200"/>
              </a:spcBef>
              <a:buNone/>
            </a:pPr>
            <a:r>
              <a:rPr lang="en-US" sz="1200" dirty="0" err="1">
                <a:latin typeface="Monaco" pitchFamily="2" charset="77"/>
              </a:rPr>
              <a:t>harassment_threatening</a:t>
            </a:r>
            <a:r>
              <a:rPr lang="en-US" sz="1200" dirty="0">
                <a:latin typeface="Monaco" pitchFamily="2" charset="77"/>
              </a:rPr>
              <a:t> False 2.397e-05</a:t>
            </a:r>
          </a:p>
          <a:p>
            <a:pPr marL="0" indent="0">
              <a:spcBef>
                <a:spcPts val="200"/>
              </a:spcBef>
              <a:buNone/>
            </a:pPr>
            <a:r>
              <a:rPr lang="en-US" sz="1200" dirty="0">
                <a:latin typeface="Monaco" pitchFamily="2" charset="77"/>
              </a:rPr>
              <a:t>hate False 1.787e-07</a:t>
            </a:r>
          </a:p>
          <a:p>
            <a:pPr marL="0" indent="0">
              <a:spcBef>
                <a:spcPts val="200"/>
              </a:spcBef>
              <a:buNone/>
            </a:pPr>
            <a:r>
              <a:rPr lang="en-US" sz="1200" dirty="0">
                <a:latin typeface="Monaco" pitchFamily="2" charset="77"/>
              </a:rPr>
              <a:t>hate/threatening False 9.292e-10</a:t>
            </a:r>
          </a:p>
          <a:p>
            <a:pPr marL="0" indent="0">
              <a:spcBef>
                <a:spcPts val="200"/>
              </a:spcBef>
              <a:buNone/>
            </a:pPr>
            <a:r>
              <a:rPr lang="en-US" sz="1200" dirty="0" err="1">
                <a:latin typeface="Monaco" pitchFamily="2" charset="77"/>
              </a:rPr>
              <a:t>hate_threatening</a:t>
            </a:r>
            <a:r>
              <a:rPr lang="en-US" sz="1200" dirty="0">
                <a:latin typeface="Monaco" pitchFamily="2" charset="77"/>
              </a:rPr>
              <a:t> False 9.292e-10</a:t>
            </a:r>
          </a:p>
          <a:p>
            <a:pPr marL="0" indent="0">
              <a:spcBef>
                <a:spcPts val="200"/>
              </a:spcBef>
              <a:buNone/>
            </a:pPr>
            <a:r>
              <a:rPr lang="en-US" sz="1200" dirty="0">
                <a:latin typeface="Monaco" pitchFamily="2" charset="77"/>
              </a:rPr>
              <a:t>self-harm False 4.247e-07</a:t>
            </a:r>
          </a:p>
          <a:p>
            <a:pPr marL="0" indent="0">
              <a:spcBef>
                <a:spcPts val="200"/>
              </a:spcBef>
              <a:buNone/>
            </a:pPr>
            <a:r>
              <a:rPr lang="en-US" sz="1200" dirty="0">
                <a:latin typeface="Monaco" pitchFamily="2" charset="77"/>
              </a:rPr>
              <a:t>self-harm/instructions False 8.764e-11</a:t>
            </a:r>
          </a:p>
          <a:p>
            <a:pPr marL="0" indent="0">
              <a:spcBef>
                <a:spcPts val="200"/>
              </a:spcBef>
              <a:buNone/>
            </a:pPr>
            <a:r>
              <a:rPr lang="en-US" sz="1200" dirty="0">
                <a:latin typeface="Monaco" pitchFamily="2" charset="77"/>
              </a:rPr>
              <a:t>self-harm/intent False 1.166e-08</a:t>
            </a:r>
          </a:p>
          <a:p>
            <a:pPr marL="0" indent="0">
              <a:spcBef>
                <a:spcPts val="200"/>
              </a:spcBef>
              <a:buNone/>
            </a:pPr>
            <a:r>
              <a:rPr lang="en-US" sz="1200" dirty="0" err="1">
                <a:latin typeface="Monaco" pitchFamily="2" charset="77"/>
              </a:rPr>
              <a:t>self_harm</a:t>
            </a:r>
            <a:r>
              <a:rPr lang="en-US" sz="1200" dirty="0">
                <a:latin typeface="Monaco" pitchFamily="2" charset="77"/>
              </a:rPr>
              <a:t> False 4.247e-07</a:t>
            </a:r>
          </a:p>
          <a:p>
            <a:pPr marL="0" indent="0">
              <a:spcBef>
                <a:spcPts val="200"/>
              </a:spcBef>
              <a:buNone/>
            </a:pPr>
            <a:r>
              <a:rPr lang="en-US" sz="1200" dirty="0" err="1">
                <a:latin typeface="Monaco" pitchFamily="2" charset="77"/>
              </a:rPr>
              <a:t>self_harm_instructions</a:t>
            </a:r>
            <a:r>
              <a:rPr lang="en-US" sz="1200" dirty="0">
                <a:latin typeface="Monaco" pitchFamily="2" charset="77"/>
              </a:rPr>
              <a:t> False 8.764e-11</a:t>
            </a:r>
          </a:p>
          <a:p>
            <a:pPr marL="0" indent="0">
              <a:spcBef>
                <a:spcPts val="200"/>
              </a:spcBef>
              <a:buNone/>
            </a:pPr>
            <a:r>
              <a:rPr lang="en-US" sz="1200" dirty="0" err="1">
                <a:latin typeface="Monaco" pitchFamily="2" charset="77"/>
              </a:rPr>
              <a:t>self_harm_intent</a:t>
            </a:r>
            <a:r>
              <a:rPr lang="en-US" sz="1200" dirty="0">
                <a:latin typeface="Monaco" pitchFamily="2" charset="77"/>
              </a:rPr>
              <a:t> False 1.166e-08</a:t>
            </a:r>
          </a:p>
          <a:p>
            <a:pPr marL="0" indent="0">
              <a:spcBef>
                <a:spcPts val="200"/>
              </a:spcBef>
              <a:buNone/>
            </a:pPr>
            <a:r>
              <a:rPr lang="en-US" sz="1200" dirty="0">
                <a:latin typeface="Monaco" pitchFamily="2" charset="77"/>
              </a:rPr>
              <a:t>sexual False 1.629e-05</a:t>
            </a:r>
          </a:p>
          <a:p>
            <a:pPr marL="0" indent="0">
              <a:spcBef>
                <a:spcPts val="200"/>
              </a:spcBef>
              <a:buNone/>
            </a:pPr>
            <a:r>
              <a:rPr lang="en-US" sz="1200" dirty="0">
                <a:latin typeface="Monaco" pitchFamily="2" charset="77"/>
              </a:rPr>
              <a:t>sexual/minors False 5.406e-10</a:t>
            </a:r>
          </a:p>
          <a:p>
            <a:pPr marL="0" indent="0">
              <a:spcBef>
                <a:spcPts val="200"/>
              </a:spcBef>
              <a:buNone/>
            </a:pPr>
            <a:r>
              <a:rPr lang="en-US" sz="1200" dirty="0" err="1">
                <a:latin typeface="Monaco" pitchFamily="2" charset="77"/>
              </a:rPr>
              <a:t>sexual_minors</a:t>
            </a:r>
            <a:r>
              <a:rPr lang="en-US" sz="1200" dirty="0">
                <a:latin typeface="Monaco" pitchFamily="2" charset="77"/>
              </a:rPr>
              <a:t> False 5.406e-10</a:t>
            </a:r>
          </a:p>
          <a:p>
            <a:pPr marL="0" indent="0">
              <a:spcBef>
                <a:spcPts val="200"/>
              </a:spcBef>
              <a:buNone/>
            </a:pPr>
            <a:r>
              <a:rPr lang="en-US" sz="1200" b="1" dirty="0">
                <a:latin typeface="Monaco" pitchFamily="2" charset="77"/>
              </a:rPr>
              <a:t>violence False 0.0003</a:t>
            </a:r>
          </a:p>
          <a:p>
            <a:pPr marL="0" indent="0">
              <a:spcBef>
                <a:spcPts val="200"/>
              </a:spcBef>
              <a:buNone/>
            </a:pPr>
            <a:r>
              <a:rPr lang="en-US" sz="1200" dirty="0">
                <a:latin typeface="Monaco" pitchFamily="2" charset="77"/>
              </a:rPr>
              <a:t>violence/graphic False 6.787e-06</a:t>
            </a:r>
          </a:p>
          <a:p>
            <a:pPr marL="0" indent="0">
              <a:spcBef>
                <a:spcPts val="200"/>
              </a:spcBef>
              <a:buNone/>
            </a:pPr>
            <a:r>
              <a:rPr lang="en-US" sz="1200" dirty="0" err="1">
                <a:latin typeface="Monaco" pitchFamily="2" charset="77"/>
              </a:rPr>
              <a:t>violence_graphic</a:t>
            </a:r>
            <a:r>
              <a:rPr lang="en-US" sz="1200" dirty="0">
                <a:latin typeface="Monaco" pitchFamily="2" charset="77"/>
              </a:rPr>
              <a:t> False 6.787e-06</a:t>
            </a:r>
          </a:p>
          <a:p>
            <a:pPr marL="0" indent="0">
              <a:spcBef>
                <a:spcPts val="200"/>
              </a:spcBef>
              <a:buNone/>
            </a:pPr>
            <a:r>
              <a:rPr lang="en-US" sz="1200" b="1" dirty="0">
                <a:latin typeface="Monaco" pitchFamily="2" charset="77"/>
              </a:rPr>
              <a:t>Flagged? False</a:t>
            </a:r>
          </a:p>
          <a:p>
            <a:pPr marL="0" indent="0">
              <a:spcBef>
                <a:spcPts val="200"/>
              </a:spcBef>
              <a:buNone/>
            </a:pPr>
            <a:endParaRPr lang="en-US" sz="1200" dirty="0">
              <a:latin typeface="Monaco" pitchFamily="2" charset="77"/>
            </a:endParaRPr>
          </a:p>
        </p:txBody>
      </p:sp>
      <p:sp>
        <p:nvSpPr>
          <p:cNvPr id="4" name="Slide Number Placeholder 3">
            <a:extLst>
              <a:ext uri="{FF2B5EF4-FFF2-40B4-BE49-F238E27FC236}">
                <a16:creationId xmlns:a16="http://schemas.microsoft.com/office/drawing/2014/main" id="{0FBC5F37-2838-F56D-09DD-7F54D154940D}"/>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5" name="TextBox 4">
            <a:extLst>
              <a:ext uri="{FF2B5EF4-FFF2-40B4-BE49-F238E27FC236}">
                <a16:creationId xmlns:a16="http://schemas.microsoft.com/office/drawing/2014/main" id="{584A0F07-D97E-37C6-D073-0DA9164CE11B}"/>
              </a:ext>
            </a:extLst>
          </p:cNvPr>
          <p:cNvSpPr txBox="1"/>
          <p:nvPr/>
        </p:nvSpPr>
        <p:spPr>
          <a:xfrm>
            <a:off x="1262270" y="3806687"/>
            <a:ext cx="4005469" cy="923330"/>
          </a:xfrm>
          <a:prstGeom prst="rect">
            <a:avLst/>
          </a:prstGeom>
          <a:noFill/>
        </p:spPr>
        <p:txBody>
          <a:bodyPr wrap="square" rtlCol="0">
            <a:spAutoFit/>
          </a:bodyPr>
          <a:lstStyle/>
          <a:p>
            <a:pPr marL="0" indent="0">
              <a:spcBef>
                <a:spcPts val="200"/>
              </a:spcBef>
              <a:buNone/>
            </a:pPr>
            <a:r>
              <a:rPr lang="en-US" sz="1800" b="1" dirty="0">
                <a:latin typeface="Monaco" pitchFamily="2" charset="77"/>
              </a:rPr>
              <a:t>"</a:t>
            </a:r>
            <a:r>
              <a:rPr lang="en-US" sz="1800" b="1" dirty="0" err="1">
                <a:latin typeface="Monaco" pitchFamily="2" charset="77"/>
              </a:rPr>
              <a:t>Im</a:t>
            </a:r>
            <a:r>
              <a:rPr lang="en-US" sz="1800" b="1" dirty="0">
                <a:latin typeface="Monaco" pitchFamily="2" charset="77"/>
              </a:rPr>
              <a:t> stuffing my face with burritos"</a:t>
            </a:r>
          </a:p>
          <a:p>
            <a:endParaRPr lang="en-US" dirty="0"/>
          </a:p>
        </p:txBody>
      </p:sp>
    </p:spTree>
    <p:extLst>
      <p:ext uri="{BB962C8B-B14F-4D97-AF65-F5344CB8AC3E}">
        <p14:creationId xmlns:p14="http://schemas.microsoft.com/office/powerpoint/2010/main" val="652612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EE5B0-3B41-85BF-3D86-82E076E6B4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2D6C6-D96C-4F17-D753-2EC51C4B894B}"/>
              </a:ext>
            </a:extLst>
          </p:cNvPr>
          <p:cNvSpPr>
            <a:spLocks noGrp="1"/>
          </p:cNvSpPr>
          <p:nvPr>
            <p:ph type="title"/>
          </p:nvPr>
        </p:nvSpPr>
        <p:spPr/>
        <p:txBody>
          <a:bodyPr/>
          <a:lstStyle/>
          <a:p>
            <a:r>
              <a:rPr lang="en-US" dirty="0"/>
              <a:t>Moderation: free</a:t>
            </a:r>
          </a:p>
        </p:txBody>
      </p:sp>
      <p:sp>
        <p:nvSpPr>
          <p:cNvPr id="3" name="Content Placeholder 2">
            <a:extLst>
              <a:ext uri="{FF2B5EF4-FFF2-40B4-BE49-F238E27FC236}">
                <a16:creationId xmlns:a16="http://schemas.microsoft.com/office/drawing/2014/main" id="{0FCB0295-129B-B9C9-ACF1-7DFA9BBC04E4}"/>
              </a:ext>
            </a:extLst>
          </p:cNvPr>
          <p:cNvSpPr>
            <a:spLocks noGrp="1"/>
          </p:cNvSpPr>
          <p:nvPr>
            <p:ph idx="1"/>
          </p:nvPr>
        </p:nvSpPr>
        <p:spPr>
          <a:xfrm>
            <a:off x="6096000" y="2468032"/>
            <a:ext cx="4172420" cy="3416300"/>
          </a:xfrm>
        </p:spPr>
        <p:txBody>
          <a:bodyPr>
            <a:noAutofit/>
          </a:bodyPr>
          <a:lstStyle/>
          <a:p>
            <a:pPr marL="0" indent="0">
              <a:spcBef>
                <a:spcPts val="200"/>
              </a:spcBef>
              <a:buNone/>
            </a:pPr>
            <a:r>
              <a:rPr lang="en-US" sz="1200" b="1" dirty="0">
                <a:latin typeface="Monaco" pitchFamily="2" charset="77"/>
              </a:rPr>
              <a:t>harassment False 0.0042</a:t>
            </a:r>
          </a:p>
          <a:p>
            <a:pPr marL="0" indent="0">
              <a:spcBef>
                <a:spcPts val="200"/>
              </a:spcBef>
              <a:buNone/>
            </a:pPr>
            <a:r>
              <a:rPr lang="en-US" sz="1200" b="1" dirty="0">
                <a:latin typeface="Monaco" pitchFamily="2" charset="77"/>
              </a:rPr>
              <a:t>harassment/threatening False 0.0005</a:t>
            </a:r>
          </a:p>
          <a:p>
            <a:pPr marL="0" indent="0">
              <a:spcBef>
                <a:spcPts val="200"/>
              </a:spcBef>
              <a:buNone/>
            </a:pPr>
            <a:r>
              <a:rPr lang="en-US" sz="1200" b="1" dirty="0" err="1">
                <a:latin typeface="Monaco" pitchFamily="2" charset="77"/>
              </a:rPr>
              <a:t>harassment_threatening</a:t>
            </a:r>
            <a:r>
              <a:rPr lang="en-US" sz="1200" b="1" dirty="0">
                <a:latin typeface="Monaco" pitchFamily="2" charset="77"/>
              </a:rPr>
              <a:t> False 0.0005</a:t>
            </a:r>
          </a:p>
          <a:p>
            <a:pPr marL="0" indent="0">
              <a:spcBef>
                <a:spcPts val="200"/>
              </a:spcBef>
              <a:buNone/>
            </a:pPr>
            <a:r>
              <a:rPr lang="en-US" sz="1200" dirty="0">
                <a:latin typeface="Monaco" pitchFamily="2" charset="77"/>
              </a:rPr>
              <a:t>hate False 8.709e-06</a:t>
            </a:r>
          </a:p>
          <a:p>
            <a:pPr marL="0" indent="0">
              <a:spcBef>
                <a:spcPts val="200"/>
              </a:spcBef>
              <a:buNone/>
            </a:pPr>
            <a:r>
              <a:rPr lang="en-US" sz="1200" dirty="0">
                <a:latin typeface="Monaco" pitchFamily="2" charset="77"/>
              </a:rPr>
              <a:t>hate/threatening False 5.093e-07</a:t>
            </a:r>
          </a:p>
          <a:p>
            <a:pPr marL="0" indent="0">
              <a:spcBef>
                <a:spcPts val="200"/>
              </a:spcBef>
              <a:buNone/>
            </a:pPr>
            <a:r>
              <a:rPr lang="en-US" sz="1200" dirty="0" err="1">
                <a:latin typeface="Monaco" pitchFamily="2" charset="77"/>
              </a:rPr>
              <a:t>hate_threatening</a:t>
            </a:r>
            <a:r>
              <a:rPr lang="en-US" sz="1200" dirty="0">
                <a:latin typeface="Monaco" pitchFamily="2" charset="77"/>
              </a:rPr>
              <a:t> False 5.093e-07</a:t>
            </a:r>
          </a:p>
          <a:p>
            <a:pPr marL="0" indent="0">
              <a:spcBef>
                <a:spcPts val="200"/>
              </a:spcBef>
              <a:buNone/>
            </a:pPr>
            <a:r>
              <a:rPr lang="en-US" sz="1200" b="1" dirty="0">
                <a:latin typeface="Monaco" pitchFamily="2" charset="77"/>
              </a:rPr>
              <a:t>self-harm False 0.0671</a:t>
            </a:r>
          </a:p>
          <a:p>
            <a:pPr marL="0" indent="0">
              <a:spcBef>
                <a:spcPts val="200"/>
              </a:spcBef>
              <a:buNone/>
            </a:pPr>
            <a:r>
              <a:rPr lang="en-US" sz="1200" dirty="0">
                <a:latin typeface="Monaco" pitchFamily="2" charset="77"/>
              </a:rPr>
              <a:t>self-harm/instructions False 3.624e-07</a:t>
            </a:r>
          </a:p>
          <a:p>
            <a:pPr marL="0" indent="0">
              <a:spcBef>
                <a:spcPts val="200"/>
              </a:spcBef>
              <a:buNone/>
            </a:pPr>
            <a:r>
              <a:rPr lang="en-US" sz="1200" b="1" dirty="0">
                <a:latin typeface="Monaco" pitchFamily="2" charset="77"/>
              </a:rPr>
              <a:t>self-harm/intent False 0.0016</a:t>
            </a:r>
          </a:p>
          <a:p>
            <a:pPr marL="0" indent="0">
              <a:spcBef>
                <a:spcPts val="200"/>
              </a:spcBef>
              <a:buNone/>
            </a:pPr>
            <a:r>
              <a:rPr lang="en-US" sz="1200" b="1" dirty="0" err="1">
                <a:latin typeface="Monaco" pitchFamily="2" charset="77"/>
              </a:rPr>
              <a:t>self_harm</a:t>
            </a:r>
            <a:r>
              <a:rPr lang="en-US" sz="1200" b="1" dirty="0">
                <a:latin typeface="Monaco" pitchFamily="2" charset="77"/>
              </a:rPr>
              <a:t> False 0.0671</a:t>
            </a:r>
          </a:p>
          <a:p>
            <a:pPr marL="0" indent="0">
              <a:spcBef>
                <a:spcPts val="200"/>
              </a:spcBef>
              <a:buNone/>
            </a:pPr>
            <a:r>
              <a:rPr lang="en-US" sz="1200" dirty="0" err="1">
                <a:latin typeface="Monaco" pitchFamily="2" charset="77"/>
              </a:rPr>
              <a:t>self_harm_instructions</a:t>
            </a:r>
            <a:r>
              <a:rPr lang="en-US" sz="1200" dirty="0">
                <a:latin typeface="Monaco" pitchFamily="2" charset="77"/>
              </a:rPr>
              <a:t> False 3.624e-07</a:t>
            </a:r>
          </a:p>
          <a:p>
            <a:pPr marL="0" indent="0">
              <a:spcBef>
                <a:spcPts val="200"/>
              </a:spcBef>
              <a:buNone/>
            </a:pPr>
            <a:r>
              <a:rPr lang="en-US" sz="1200" b="1" dirty="0" err="1">
                <a:latin typeface="Monaco" pitchFamily="2" charset="77"/>
              </a:rPr>
              <a:t>self_harm_intent</a:t>
            </a:r>
            <a:r>
              <a:rPr lang="en-US" sz="1200" b="1" dirty="0">
                <a:latin typeface="Monaco" pitchFamily="2" charset="77"/>
              </a:rPr>
              <a:t> False 0.0016</a:t>
            </a:r>
          </a:p>
          <a:p>
            <a:pPr marL="0" indent="0">
              <a:spcBef>
                <a:spcPts val="200"/>
              </a:spcBef>
              <a:buNone/>
            </a:pPr>
            <a:r>
              <a:rPr lang="en-US" sz="1200" b="1" dirty="0">
                <a:latin typeface="Monaco" pitchFamily="2" charset="77"/>
              </a:rPr>
              <a:t>sexual False 0.0019</a:t>
            </a:r>
          </a:p>
          <a:p>
            <a:pPr marL="0" indent="0">
              <a:spcBef>
                <a:spcPts val="200"/>
              </a:spcBef>
              <a:buNone/>
            </a:pPr>
            <a:r>
              <a:rPr lang="en-US" sz="1200" dirty="0">
                <a:latin typeface="Monaco" pitchFamily="2" charset="77"/>
              </a:rPr>
              <a:t>sexual/minors False 3.173e-08</a:t>
            </a:r>
          </a:p>
          <a:p>
            <a:pPr marL="0" indent="0">
              <a:spcBef>
                <a:spcPts val="200"/>
              </a:spcBef>
              <a:buNone/>
            </a:pPr>
            <a:r>
              <a:rPr lang="en-US" sz="1200" dirty="0" err="1">
                <a:latin typeface="Monaco" pitchFamily="2" charset="77"/>
              </a:rPr>
              <a:t>sexual_minors</a:t>
            </a:r>
            <a:r>
              <a:rPr lang="en-US" sz="1200" dirty="0">
                <a:latin typeface="Monaco" pitchFamily="2" charset="77"/>
              </a:rPr>
              <a:t> False 3.173e-08</a:t>
            </a:r>
          </a:p>
          <a:p>
            <a:pPr marL="0" indent="0">
              <a:spcBef>
                <a:spcPts val="200"/>
              </a:spcBef>
              <a:buNone/>
            </a:pPr>
            <a:r>
              <a:rPr lang="en-US" sz="1200" b="1" dirty="0">
                <a:latin typeface="Monaco" pitchFamily="2" charset="77"/>
              </a:rPr>
              <a:t>violence False 0.1359</a:t>
            </a:r>
          </a:p>
          <a:p>
            <a:pPr marL="0" indent="0">
              <a:spcBef>
                <a:spcPts val="200"/>
              </a:spcBef>
              <a:buNone/>
            </a:pPr>
            <a:r>
              <a:rPr lang="en-US" sz="1200" dirty="0">
                <a:latin typeface="Monaco" pitchFamily="2" charset="77"/>
              </a:rPr>
              <a:t>violence/graphic False 2.945e-05</a:t>
            </a:r>
          </a:p>
          <a:p>
            <a:pPr marL="0" indent="0">
              <a:spcBef>
                <a:spcPts val="200"/>
              </a:spcBef>
              <a:buNone/>
            </a:pPr>
            <a:r>
              <a:rPr lang="en-US" sz="1200" dirty="0" err="1">
                <a:latin typeface="Monaco" pitchFamily="2" charset="77"/>
              </a:rPr>
              <a:t>violence_graphic</a:t>
            </a:r>
            <a:r>
              <a:rPr lang="en-US" sz="1200" dirty="0">
                <a:latin typeface="Monaco" pitchFamily="2" charset="77"/>
              </a:rPr>
              <a:t> False 2.945e-05</a:t>
            </a:r>
          </a:p>
          <a:p>
            <a:pPr marL="0" indent="0">
              <a:spcBef>
                <a:spcPts val="200"/>
              </a:spcBef>
              <a:buNone/>
            </a:pPr>
            <a:r>
              <a:rPr lang="en-US" sz="1200" b="1" dirty="0">
                <a:latin typeface="Monaco" pitchFamily="2" charset="77"/>
              </a:rPr>
              <a:t>Flagged? False</a:t>
            </a:r>
          </a:p>
        </p:txBody>
      </p:sp>
      <p:sp>
        <p:nvSpPr>
          <p:cNvPr id="4" name="Slide Number Placeholder 3">
            <a:extLst>
              <a:ext uri="{FF2B5EF4-FFF2-40B4-BE49-F238E27FC236}">
                <a16:creationId xmlns:a16="http://schemas.microsoft.com/office/drawing/2014/main" id="{6BE105E8-B97C-EC9B-4D0F-D0962C5FB543}"/>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
        <p:nvSpPr>
          <p:cNvPr id="5" name="TextBox 4">
            <a:extLst>
              <a:ext uri="{FF2B5EF4-FFF2-40B4-BE49-F238E27FC236}">
                <a16:creationId xmlns:a16="http://schemas.microsoft.com/office/drawing/2014/main" id="{A1D47443-E978-E0A0-1B74-C0A535FB668C}"/>
              </a:ext>
            </a:extLst>
          </p:cNvPr>
          <p:cNvSpPr txBox="1"/>
          <p:nvPr/>
        </p:nvSpPr>
        <p:spPr>
          <a:xfrm>
            <a:off x="1262270" y="3806687"/>
            <a:ext cx="4005469" cy="923330"/>
          </a:xfrm>
          <a:prstGeom prst="rect">
            <a:avLst/>
          </a:prstGeom>
          <a:noFill/>
        </p:spPr>
        <p:txBody>
          <a:bodyPr wrap="square" rtlCol="0">
            <a:spAutoFit/>
          </a:bodyPr>
          <a:lstStyle/>
          <a:p>
            <a:pPr marL="0" indent="0">
              <a:spcBef>
                <a:spcPts val="200"/>
              </a:spcBef>
              <a:buNone/>
            </a:pPr>
            <a:r>
              <a:rPr lang="en-US" sz="1800" b="1" dirty="0">
                <a:latin typeface="Monaco" pitchFamily="2" charset="77"/>
              </a:rPr>
              <a:t>"</a:t>
            </a:r>
            <a:r>
              <a:rPr lang="en-US" sz="1800" b="1" dirty="0" err="1">
                <a:latin typeface="Monaco" pitchFamily="2" charset="77"/>
              </a:rPr>
              <a:t>Im</a:t>
            </a:r>
            <a:r>
              <a:rPr lang="en-US" sz="1800" b="1" dirty="0">
                <a:latin typeface="Monaco" pitchFamily="2" charset="77"/>
              </a:rPr>
              <a:t> </a:t>
            </a:r>
            <a:r>
              <a:rPr lang="en-US" sz="1800" b="1" i="1" dirty="0">
                <a:latin typeface="Monaco" pitchFamily="2" charset="77"/>
              </a:rPr>
              <a:t>slapping</a:t>
            </a:r>
            <a:r>
              <a:rPr lang="en-US" sz="1800" b="1" dirty="0">
                <a:latin typeface="Monaco" pitchFamily="2" charset="77"/>
              </a:rPr>
              <a:t> my face with burritos"</a:t>
            </a:r>
          </a:p>
          <a:p>
            <a:endParaRPr lang="en-US" dirty="0"/>
          </a:p>
        </p:txBody>
      </p:sp>
    </p:spTree>
    <p:extLst>
      <p:ext uri="{BB962C8B-B14F-4D97-AF65-F5344CB8AC3E}">
        <p14:creationId xmlns:p14="http://schemas.microsoft.com/office/powerpoint/2010/main" val="978872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EE4D0-5C14-6AC1-BC0D-0E05B86AA2AC}"/>
              </a:ext>
            </a:extLst>
          </p:cNvPr>
          <p:cNvSpPr>
            <a:spLocks noGrp="1"/>
          </p:cNvSpPr>
          <p:nvPr>
            <p:ph type="title"/>
          </p:nvPr>
        </p:nvSpPr>
        <p:spPr/>
        <p:txBody>
          <a:bodyPr/>
          <a:lstStyle/>
          <a:p>
            <a:r>
              <a:rPr lang="en-US" dirty="0"/>
              <a:t>Ethical issues</a:t>
            </a:r>
          </a:p>
        </p:txBody>
      </p:sp>
      <p:sp>
        <p:nvSpPr>
          <p:cNvPr id="4" name="Slide Number Placeholder 3">
            <a:extLst>
              <a:ext uri="{FF2B5EF4-FFF2-40B4-BE49-F238E27FC236}">
                <a16:creationId xmlns:a16="http://schemas.microsoft.com/office/drawing/2014/main" id="{7D1F062B-804D-5C70-987E-F83554992470}"/>
              </a:ext>
            </a:extLst>
          </p:cNvPr>
          <p:cNvSpPr>
            <a:spLocks noGrp="1"/>
          </p:cNvSpPr>
          <p:nvPr>
            <p:ph type="sldNum" sz="quarter" idx="12"/>
          </p:nvPr>
        </p:nvSpPr>
        <p:spPr/>
        <p:txBody>
          <a:bodyPr/>
          <a:lstStyle/>
          <a:p>
            <a:fld id="{D57F1E4F-1CFF-5643-939E-217C01CDF565}" type="slidenum">
              <a:rPr lang="en-US" smtClean="0"/>
              <a:pPr/>
              <a:t>14</a:t>
            </a:fld>
            <a:endParaRPr lang="en-US" dirty="0"/>
          </a:p>
        </p:txBody>
      </p:sp>
      <p:pic>
        <p:nvPicPr>
          <p:cNvPr id="5" name="Picture 4">
            <a:extLst>
              <a:ext uri="{FF2B5EF4-FFF2-40B4-BE49-F238E27FC236}">
                <a16:creationId xmlns:a16="http://schemas.microsoft.com/office/drawing/2014/main" id="{E30AEA87-C034-CF31-A3A8-7E81B3B407A6}"/>
              </a:ext>
            </a:extLst>
          </p:cNvPr>
          <p:cNvPicPr>
            <a:picLocks noChangeAspect="1"/>
          </p:cNvPicPr>
          <p:nvPr/>
        </p:nvPicPr>
        <p:blipFill>
          <a:blip r:embed="rId2"/>
          <a:stretch>
            <a:fillRect/>
          </a:stretch>
        </p:blipFill>
        <p:spPr>
          <a:xfrm>
            <a:off x="6591745" y="1225898"/>
            <a:ext cx="5480512" cy="4568128"/>
          </a:xfrm>
          <a:prstGeom prst="rect">
            <a:avLst/>
          </a:prstGeom>
        </p:spPr>
      </p:pic>
      <p:sp>
        <p:nvSpPr>
          <p:cNvPr id="6" name="TextBox 5">
            <a:extLst>
              <a:ext uri="{FF2B5EF4-FFF2-40B4-BE49-F238E27FC236}">
                <a16:creationId xmlns:a16="http://schemas.microsoft.com/office/drawing/2014/main" id="{65A86251-5D00-28F3-A502-6FDFA5F26578}"/>
              </a:ext>
            </a:extLst>
          </p:cNvPr>
          <p:cNvSpPr txBox="1"/>
          <p:nvPr/>
        </p:nvSpPr>
        <p:spPr>
          <a:xfrm>
            <a:off x="9332001" y="5803478"/>
            <a:ext cx="2841749" cy="369332"/>
          </a:xfrm>
          <a:prstGeom prst="rect">
            <a:avLst/>
          </a:prstGeom>
          <a:noFill/>
        </p:spPr>
        <p:txBody>
          <a:bodyPr wrap="square" rtlCol="0">
            <a:spAutoFit/>
          </a:bodyPr>
          <a:lstStyle/>
          <a:p>
            <a:r>
              <a:rPr lang="en-US" dirty="0"/>
              <a:t>-</a:t>
            </a:r>
            <a:r>
              <a:rPr lang="en-US" dirty="0" err="1"/>
              <a:t>www.techcrunch.com</a:t>
            </a:r>
            <a:endParaRPr lang="en-US" dirty="0"/>
          </a:p>
        </p:txBody>
      </p:sp>
    </p:spTree>
    <p:extLst>
      <p:ext uri="{BB962C8B-B14F-4D97-AF65-F5344CB8AC3E}">
        <p14:creationId xmlns:p14="http://schemas.microsoft.com/office/powerpoint/2010/main" val="2499152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CB858-5D07-9C24-8B74-92D3C1BB5F1B}"/>
              </a:ext>
            </a:extLst>
          </p:cNvPr>
          <p:cNvSpPr>
            <a:spLocks noGrp="1"/>
          </p:cNvSpPr>
          <p:nvPr>
            <p:ph type="title"/>
          </p:nvPr>
        </p:nvSpPr>
        <p:spPr/>
        <p:txBody>
          <a:bodyPr/>
          <a:lstStyle/>
          <a:p>
            <a:r>
              <a:rPr lang="en-US" dirty="0"/>
              <a:t>Ethical Issues</a:t>
            </a:r>
          </a:p>
        </p:txBody>
      </p:sp>
      <p:sp>
        <p:nvSpPr>
          <p:cNvPr id="3" name="Content Placeholder 2">
            <a:extLst>
              <a:ext uri="{FF2B5EF4-FFF2-40B4-BE49-F238E27FC236}">
                <a16:creationId xmlns:a16="http://schemas.microsoft.com/office/drawing/2014/main" id="{B29B1670-482A-C4EB-AE15-DEB5FAD9FF14}"/>
              </a:ext>
            </a:extLst>
          </p:cNvPr>
          <p:cNvSpPr>
            <a:spLocks noGrp="1"/>
          </p:cNvSpPr>
          <p:nvPr>
            <p:ph idx="1"/>
          </p:nvPr>
        </p:nvSpPr>
        <p:spPr>
          <a:xfrm>
            <a:off x="1236482" y="3124047"/>
            <a:ext cx="8825659" cy="3416300"/>
          </a:xfrm>
        </p:spPr>
        <p:txBody>
          <a:bodyPr/>
          <a:lstStyle/>
          <a:p>
            <a:r>
              <a:rPr lang="en-US" dirty="0"/>
              <a:t>Plagiarism</a:t>
            </a:r>
          </a:p>
          <a:p>
            <a:r>
              <a:rPr lang="en-US" dirty="0"/>
              <a:t>Copyright violation</a:t>
            </a:r>
          </a:p>
          <a:p>
            <a:r>
              <a:rPr lang="en-US" dirty="0"/>
              <a:t>Replacing a human writer, graphic designer, … researcher?</a:t>
            </a:r>
          </a:p>
          <a:p>
            <a:r>
              <a:rPr lang="en-US" dirty="0"/>
              <a:t>Using it as a crutch</a:t>
            </a:r>
          </a:p>
        </p:txBody>
      </p:sp>
      <p:sp>
        <p:nvSpPr>
          <p:cNvPr id="4" name="Slide Number Placeholder 3">
            <a:extLst>
              <a:ext uri="{FF2B5EF4-FFF2-40B4-BE49-F238E27FC236}">
                <a16:creationId xmlns:a16="http://schemas.microsoft.com/office/drawing/2014/main" id="{20A56FE4-8B95-ECAE-09DC-522AB2D89600}"/>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40218424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DCE3E-66BC-A9A6-22A1-440D7FE6D858}"/>
              </a:ext>
            </a:extLst>
          </p:cNvPr>
          <p:cNvSpPr>
            <a:spLocks noGrp="1"/>
          </p:cNvSpPr>
          <p:nvPr>
            <p:ph type="title"/>
          </p:nvPr>
        </p:nvSpPr>
        <p:spPr/>
        <p:txBody>
          <a:bodyPr/>
          <a:lstStyle/>
          <a:p>
            <a:r>
              <a:rPr lang="en-US" dirty="0"/>
              <a:t>Ethical issues: replacing a human</a:t>
            </a:r>
          </a:p>
        </p:txBody>
      </p:sp>
      <p:sp>
        <p:nvSpPr>
          <p:cNvPr id="3" name="Content Placeholder 2">
            <a:extLst>
              <a:ext uri="{FF2B5EF4-FFF2-40B4-BE49-F238E27FC236}">
                <a16:creationId xmlns:a16="http://schemas.microsoft.com/office/drawing/2014/main" id="{CFF7653D-7277-BE8A-E226-7AD2BA0B4E93}"/>
              </a:ext>
            </a:extLst>
          </p:cNvPr>
          <p:cNvSpPr>
            <a:spLocks noGrp="1"/>
          </p:cNvSpPr>
          <p:nvPr>
            <p:ph idx="1"/>
          </p:nvPr>
        </p:nvSpPr>
        <p:spPr/>
        <p:txBody>
          <a:bodyPr>
            <a:normAutofit lnSpcReduction="10000"/>
          </a:bodyPr>
          <a:lstStyle/>
          <a:p>
            <a:r>
              <a:rPr lang="en-US" dirty="0"/>
              <a:t>Using AI instead of paying a professional</a:t>
            </a:r>
          </a:p>
          <a:p>
            <a:r>
              <a:rPr lang="en-US" dirty="0"/>
              <a:t>Agreement from Writers strike</a:t>
            </a:r>
          </a:p>
          <a:p>
            <a:pPr lvl="1"/>
            <a:r>
              <a:rPr lang="en-US" dirty="0"/>
              <a:t>“studios ‘cannot use AI to write scripts or to edit scripts that have already been written by a writer’”</a:t>
            </a:r>
          </a:p>
          <a:p>
            <a:pPr lvl="1"/>
            <a:r>
              <a:rPr lang="en-US" dirty="0"/>
              <a:t>“prevents studios from treating AI-generated content as ‘source material’” [then] adapt for a lower fee and less credit than a fully original script.”	</a:t>
            </a:r>
          </a:p>
          <a:p>
            <a:r>
              <a:rPr lang="en-US" dirty="0"/>
              <a:t>Graphic Design</a:t>
            </a:r>
          </a:p>
          <a:p>
            <a:pPr lvl="1"/>
            <a:r>
              <a:rPr lang="en-US" dirty="0"/>
              <a:t>DALL-E</a:t>
            </a:r>
          </a:p>
          <a:p>
            <a:pPr lvl="1"/>
            <a:r>
              <a:rPr lang="en-US" dirty="0"/>
              <a:t>Adobe Firefly</a:t>
            </a:r>
          </a:p>
          <a:p>
            <a:pPr lvl="1"/>
            <a:r>
              <a:rPr lang="en-US" dirty="0"/>
              <a:t>Adobe Illustrator</a:t>
            </a:r>
          </a:p>
        </p:txBody>
      </p:sp>
      <p:sp>
        <p:nvSpPr>
          <p:cNvPr id="4" name="Slide Number Placeholder 3">
            <a:extLst>
              <a:ext uri="{FF2B5EF4-FFF2-40B4-BE49-F238E27FC236}">
                <a16:creationId xmlns:a16="http://schemas.microsoft.com/office/drawing/2014/main" id="{B8512B7A-C152-E2D9-9F97-697E0EAF977E}"/>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
        <p:nvSpPr>
          <p:cNvPr id="5" name="TextBox 4">
            <a:extLst>
              <a:ext uri="{FF2B5EF4-FFF2-40B4-BE49-F238E27FC236}">
                <a16:creationId xmlns:a16="http://schemas.microsoft.com/office/drawing/2014/main" id="{9A6383A4-1983-4540-C2A2-7EC9A2D90CE1}"/>
              </a:ext>
            </a:extLst>
          </p:cNvPr>
          <p:cNvSpPr txBox="1"/>
          <p:nvPr/>
        </p:nvSpPr>
        <p:spPr>
          <a:xfrm>
            <a:off x="3591339" y="6453588"/>
            <a:ext cx="11946835" cy="276999"/>
          </a:xfrm>
          <a:prstGeom prst="rect">
            <a:avLst/>
          </a:prstGeom>
          <a:noFill/>
        </p:spPr>
        <p:txBody>
          <a:bodyPr wrap="square" rtlCol="0">
            <a:spAutoFit/>
          </a:bodyPr>
          <a:lstStyle/>
          <a:p>
            <a:r>
              <a:rPr lang="en-US" sz="1200" dirty="0"/>
              <a:t>The Guardian. (2023, October 1). Hollywood writers strike over artificial intelligence. http://</a:t>
            </a:r>
            <a:r>
              <a:rPr lang="en-US" sz="1200" dirty="0" err="1"/>
              <a:t>tinyurl.com</a:t>
            </a:r>
            <a:r>
              <a:rPr lang="en-US" sz="1200" dirty="0"/>
              <a:t>/</a:t>
            </a:r>
            <a:r>
              <a:rPr lang="en-US" sz="1200" dirty="0" err="1"/>
              <a:t>wga</a:t>
            </a:r>
            <a:r>
              <a:rPr lang="en-US" sz="1200" dirty="0"/>
              <a:t>-strike</a:t>
            </a:r>
          </a:p>
        </p:txBody>
      </p:sp>
    </p:spTree>
    <p:extLst>
      <p:ext uri="{BB962C8B-B14F-4D97-AF65-F5344CB8AC3E}">
        <p14:creationId xmlns:p14="http://schemas.microsoft.com/office/powerpoint/2010/main" val="3121239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BCACE-81A5-6BC5-0851-8D82EDEA697B}"/>
              </a:ext>
            </a:extLst>
          </p:cNvPr>
          <p:cNvSpPr>
            <a:spLocks noGrp="1"/>
          </p:cNvSpPr>
          <p:nvPr>
            <p:ph type="title"/>
          </p:nvPr>
        </p:nvSpPr>
        <p:spPr/>
        <p:txBody>
          <a:bodyPr/>
          <a:lstStyle/>
          <a:p>
            <a:r>
              <a:rPr lang="en-US" dirty="0"/>
              <a:t>Ethical issues: Copyright violation</a:t>
            </a:r>
          </a:p>
        </p:txBody>
      </p:sp>
      <p:sp>
        <p:nvSpPr>
          <p:cNvPr id="3" name="Content Placeholder 2">
            <a:extLst>
              <a:ext uri="{FF2B5EF4-FFF2-40B4-BE49-F238E27FC236}">
                <a16:creationId xmlns:a16="http://schemas.microsoft.com/office/drawing/2014/main" id="{96223306-919B-0F2F-C8A2-C42B0289D7F0}"/>
              </a:ext>
            </a:extLst>
          </p:cNvPr>
          <p:cNvSpPr>
            <a:spLocks noGrp="1"/>
          </p:cNvSpPr>
          <p:nvPr>
            <p:ph idx="1"/>
          </p:nvPr>
        </p:nvSpPr>
        <p:spPr/>
        <p:txBody>
          <a:bodyPr>
            <a:normAutofit lnSpcReduction="10000"/>
          </a:bodyPr>
          <a:lstStyle/>
          <a:p>
            <a:r>
              <a:rPr lang="en-US" dirty="0" err="1"/>
              <a:t>www.copyright.gov</a:t>
            </a:r>
            <a:r>
              <a:rPr lang="en-US" dirty="0"/>
              <a:t>: </a:t>
            </a:r>
          </a:p>
          <a:p>
            <a:r>
              <a:rPr lang="en-US" dirty="0"/>
              <a:t>Copyright is a type of intellectual property that protects original works of authorship as soon as an author fixes the work in a tangible form of expression.</a:t>
            </a:r>
          </a:p>
          <a:p>
            <a:r>
              <a:rPr lang="en-US" dirty="0"/>
              <a:t>New York Times lawsuit against </a:t>
            </a:r>
            <a:r>
              <a:rPr lang="en-US" dirty="0" err="1"/>
              <a:t>openAI</a:t>
            </a:r>
            <a:r>
              <a:rPr lang="en-US" dirty="0"/>
              <a:t> and Microsoft: </a:t>
            </a:r>
          </a:p>
          <a:p>
            <a:endParaRPr lang="en-US" dirty="0"/>
          </a:p>
          <a:p>
            <a:pPr marL="0" indent="0">
              <a:buNone/>
            </a:pPr>
            <a:r>
              <a:rPr lang="en-US" dirty="0"/>
              <a:t>‘Even worse is what the lawsuit calls “regurgitation,” which is when </a:t>
            </a:r>
            <a:r>
              <a:rPr lang="en-US" dirty="0" err="1"/>
              <a:t>OpenAI</a:t>
            </a:r>
            <a:r>
              <a:rPr lang="en-US" dirty="0"/>
              <a:t> spits out text that matches Times articles verbatim. The Times provides 100 examples of such “regurgitation” in the lawsuit. In its rebuttal, </a:t>
            </a:r>
            <a:r>
              <a:rPr lang="en-US" dirty="0" err="1"/>
              <a:t>OpenAI</a:t>
            </a:r>
            <a:r>
              <a:rPr lang="en-US" dirty="0"/>
              <a:t> said that regurgitation is a “rare bug” that the company is “working to drive to zero.” ‘ – </a:t>
            </a:r>
            <a:r>
              <a:rPr lang="en-US" dirty="0" err="1"/>
              <a:t>vox.com</a:t>
            </a:r>
            <a:endParaRPr lang="en-US" dirty="0"/>
          </a:p>
        </p:txBody>
      </p:sp>
      <p:sp>
        <p:nvSpPr>
          <p:cNvPr id="4" name="Slide Number Placeholder 3">
            <a:extLst>
              <a:ext uri="{FF2B5EF4-FFF2-40B4-BE49-F238E27FC236}">
                <a16:creationId xmlns:a16="http://schemas.microsoft.com/office/drawing/2014/main" id="{FC7C9D98-399A-E78A-71D3-30C85859F9F9}"/>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3366193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B9148-BE2F-7F2C-3F70-FEF7EC94F202}"/>
              </a:ext>
            </a:extLst>
          </p:cNvPr>
          <p:cNvSpPr>
            <a:spLocks noGrp="1"/>
          </p:cNvSpPr>
          <p:nvPr>
            <p:ph type="title"/>
          </p:nvPr>
        </p:nvSpPr>
        <p:spPr/>
        <p:txBody>
          <a:bodyPr/>
          <a:lstStyle/>
          <a:p>
            <a:r>
              <a:rPr lang="en-US" dirty="0"/>
              <a:t>Ethical Issues: Plagiarism</a:t>
            </a:r>
          </a:p>
        </p:txBody>
      </p:sp>
      <p:sp>
        <p:nvSpPr>
          <p:cNvPr id="3" name="Content Placeholder 2">
            <a:extLst>
              <a:ext uri="{FF2B5EF4-FFF2-40B4-BE49-F238E27FC236}">
                <a16:creationId xmlns:a16="http://schemas.microsoft.com/office/drawing/2014/main" id="{AEFD5004-6D58-F96D-8B6D-963199357B66}"/>
              </a:ext>
            </a:extLst>
          </p:cNvPr>
          <p:cNvSpPr>
            <a:spLocks noGrp="1"/>
          </p:cNvSpPr>
          <p:nvPr>
            <p:ph idx="1"/>
          </p:nvPr>
        </p:nvSpPr>
        <p:spPr/>
        <p:txBody>
          <a:bodyPr/>
          <a:lstStyle/>
          <a:p>
            <a:r>
              <a:rPr lang="en-US" dirty="0"/>
              <a:t>Passing AI off as your own work</a:t>
            </a:r>
          </a:p>
          <a:p>
            <a:r>
              <a:rPr lang="en-US" dirty="0"/>
              <a:t>Misrepresents your qualifications</a:t>
            </a:r>
          </a:p>
          <a:p>
            <a:r>
              <a:rPr lang="en-US" dirty="0"/>
              <a:t>Misrepresents your sincerity</a:t>
            </a:r>
          </a:p>
          <a:p>
            <a:r>
              <a:rPr lang="en-US" dirty="0"/>
              <a:t>Violates academic integrity</a:t>
            </a:r>
          </a:p>
          <a:p>
            <a:endParaRPr lang="en-US" dirty="0"/>
          </a:p>
        </p:txBody>
      </p:sp>
      <p:sp>
        <p:nvSpPr>
          <p:cNvPr id="4" name="Slide Number Placeholder 3">
            <a:extLst>
              <a:ext uri="{FF2B5EF4-FFF2-40B4-BE49-F238E27FC236}">
                <a16:creationId xmlns:a16="http://schemas.microsoft.com/office/drawing/2014/main" id="{D9558F59-DE76-17EB-64F2-7B2CE86DA7EA}"/>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2097579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14" name="Rectangle 13">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27283" y="1857885"/>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pic>
        <p:nvPicPr>
          <p:cNvPr id="5" name="Picture 4">
            <a:extLst>
              <a:ext uri="{FF2B5EF4-FFF2-40B4-BE49-F238E27FC236}">
                <a16:creationId xmlns:a16="http://schemas.microsoft.com/office/drawing/2014/main" id="{275918F2-CAAE-308D-84DB-DD7EB6E0C060}"/>
              </a:ext>
            </a:extLst>
          </p:cNvPr>
          <p:cNvPicPr>
            <a:picLocks noChangeAspect="1"/>
          </p:cNvPicPr>
          <p:nvPr/>
        </p:nvPicPr>
        <p:blipFill rotWithShape="1">
          <a:blip r:embed="rId3"/>
          <a:srcRect r="3" b="4588"/>
          <a:stretch/>
        </p:blipFill>
        <p:spPr>
          <a:xfrm>
            <a:off x="423337" y="402166"/>
            <a:ext cx="4932951" cy="6053670"/>
          </a:xfrm>
          <a:custGeom>
            <a:avLst/>
            <a:gdLst/>
            <a:ahLst/>
            <a:cxnLst/>
            <a:rect l="l" t="t" r="r" b="b"/>
            <a:pathLst>
              <a:path w="4932951" h="6053670">
                <a:moveTo>
                  <a:pt x="0" y="0"/>
                </a:moveTo>
                <a:lnTo>
                  <a:pt x="3678393" y="0"/>
                </a:lnTo>
                <a:lnTo>
                  <a:pt x="4478865" y="0"/>
                </a:lnTo>
                <a:lnTo>
                  <a:pt x="4931853" y="0"/>
                </a:lnTo>
                <a:lnTo>
                  <a:pt x="4908487" y="137419"/>
                </a:lnTo>
                <a:lnTo>
                  <a:pt x="4886218" y="274232"/>
                </a:lnTo>
                <a:lnTo>
                  <a:pt x="4864421" y="411650"/>
                </a:lnTo>
                <a:lnTo>
                  <a:pt x="4845759" y="549673"/>
                </a:lnTo>
                <a:lnTo>
                  <a:pt x="4826941" y="687092"/>
                </a:lnTo>
                <a:lnTo>
                  <a:pt x="4809377" y="825115"/>
                </a:lnTo>
                <a:lnTo>
                  <a:pt x="4794322" y="961323"/>
                </a:lnTo>
                <a:lnTo>
                  <a:pt x="4780052" y="1099347"/>
                </a:lnTo>
                <a:lnTo>
                  <a:pt x="4767035" y="1236765"/>
                </a:lnTo>
                <a:lnTo>
                  <a:pt x="4755744" y="1371761"/>
                </a:lnTo>
                <a:lnTo>
                  <a:pt x="4744453" y="1508574"/>
                </a:lnTo>
                <a:lnTo>
                  <a:pt x="4735044" y="1643572"/>
                </a:lnTo>
                <a:lnTo>
                  <a:pt x="4727674" y="1778568"/>
                </a:lnTo>
                <a:lnTo>
                  <a:pt x="4719990" y="1912960"/>
                </a:lnTo>
                <a:lnTo>
                  <a:pt x="4713560" y="2046141"/>
                </a:lnTo>
                <a:lnTo>
                  <a:pt x="4709012" y="2178111"/>
                </a:lnTo>
                <a:lnTo>
                  <a:pt x="4705092" y="2310081"/>
                </a:lnTo>
                <a:lnTo>
                  <a:pt x="4701328" y="2440840"/>
                </a:lnTo>
                <a:lnTo>
                  <a:pt x="4699603" y="2569783"/>
                </a:lnTo>
                <a:lnTo>
                  <a:pt x="4697721" y="2698726"/>
                </a:lnTo>
                <a:lnTo>
                  <a:pt x="4696780" y="2825853"/>
                </a:lnTo>
                <a:lnTo>
                  <a:pt x="4697721" y="2951770"/>
                </a:lnTo>
                <a:lnTo>
                  <a:pt x="4697721" y="3076475"/>
                </a:lnTo>
                <a:lnTo>
                  <a:pt x="4699603" y="3199970"/>
                </a:lnTo>
                <a:lnTo>
                  <a:pt x="4702426" y="3321043"/>
                </a:lnTo>
                <a:lnTo>
                  <a:pt x="4705092" y="3440906"/>
                </a:lnTo>
                <a:lnTo>
                  <a:pt x="4708071" y="3558347"/>
                </a:lnTo>
                <a:lnTo>
                  <a:pt x="4712619" y="3675183"/>
                </a:lnTo>
                <a:lnTo>
                  <a:pt x="4717480" y="3790203"/>
                </a:lnTo>
                <a:lnTo>
                  <a:pt x="4721871" y="3902801"/>
                </a:lnTo>
                <a:lnTo>
                  <a:pt x="4734260" y="4122549"/>
                </a:lnTo>
                <a:lnTo>
                  <a:pt x="4747433" y="4333217"/>
                </a:lnTo>
                <a:lnTo>
                  <a:pt x="4761233" y="4535409"/>
                </a:lnTo>
                <a:lnTo>
                  <a:pt x="4776445" y="4726705"/>
                </a:lnTo>
                <a:lnTo>
                  <a:pt x="4792283" y="4909526"/>
                </a:lnTo>
                <a:lnTo>
                  <a:pt x="4809377" y="5079029"/>
                </a:lnTo>
                <a:lnTo>
                  <a:pt x="4826157" y="5238240"/>
                </a:lnTo>
                <a:lnTo>
                  <a:pt x="4842936" y="5384739"/>
                </a:lnTo>
                <a:lnTo>
                  <a:pt x="4858775" y="5519131"/>
                </a:lnTo>
                <a:lnTo>
                  <a:pt x="4873830" y="5638388"/>
                </a:lnTo>
                <a:lnTo>
                  <a:pt x="4888100" y="5746143"/>
                </a:lnTo>
                <a:lnTo>
                  <a:pt x="4900019" y="5836948"/>
                </a:lnTo>
                <a:lnTo>
                  <a:pt x="4911310" y="5913225"/>
                </a:lnTo>
                <a:lnTo>
                  <a:pt x="4927462" y="6017953"/>
                </a:lnTo>
                <a:lnTo>
                  <a:pt x="4932951" y="6053670"/>
                </a:lnTo>
                <a:lnTo>
                  <a:pt x="4478865" y="6053670"/>
                </a:lnTo>
                <a:lnTo>
                  <a:pt x="3683097" y="6053670"/>
                </a:lnTo>
                <a:lnTo>
                  <a:pt x="0" y="6053670"/>
                </a:lnTo>
                <a:close/>
              </a:path>
            </a:pathLst>
          </a:custGeom>
        </p:spPr>
      </p:pic>
      <p:sp>
        <p:nvSpPr>
          <p:cNvPr id="18" name="Freeform 5">
            <a:extLst>
              <a:ext uri="{FF2B5EF4-FFF2-40B4-BE49-F238E27FC236}">
                <a16:creationId xmlns:a16="http://schemas.microsoft.com/office/drawing/2014/main" id="{1AD5EB79-7F9A-4BBC-92A5-188382CBA1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sp>
        <p:nvSpPr>
          <p:cNvPr id="2" name="Title 1">
            <a:extLst>
              <a:ext uri="{FF2B5EF4-FFF2-40B4-BE49-F238E27FC236}">
                <a16:creationId xmlns:a16="http://schemas.microsoft.com/office/drawing/2014/main" id="{E2436019-C3D9-6F2A-3A22-63568646663C}"/>
              </a:ext>
            </a:extLst>
          </p:cNvPr>
          <p:cNvSpPr>
            <a:spLocks noGrp="1"/>
          </p:cNvSpPr>
          <p:nvPr>
            <p:ph type="title"/>
          </p:nvPr>
        </p:nvSpPr>
        <p:spPr>
          <a:xfrm>
            <a:off x="5695061" y="1241266"/>
            <a:ext cx="5428551" cy="3153753"/>
          </a:xfrm>
        </p:spPr>
        <p:txBody>
          <a:bodyPr vert="horz" lIns="91440" tIns="45720" rIns="91440" bIns="45720" rtlCol="0" anchor="b">
            <a:normAutofit/>
          </a:bodyPr>
          <a:lstStyle/>
          <a:p>
            <a:r>
              <a:rPr lang="en-US" sz="5400" dirty="0" err="1"/>
              <a:t>OpenAI’s</a:t>
            </a:r>
            <a:r>
              <a:rPr lang="en-US" sz="5400" dirty="0"/>
              <a:t> response</a:t>
            </a:r>
          </a:p>
        </p:txBody>
      </p:sp>
      <p:sp>
        <p:nvSpPr>
          <p:cNvPr id="20" name="Rectangle 19">
            <a:extLst>
              <a:ext uri="{FF2B5EF4-FFF2-40B4-BE49-F238E27FC236}">
                <a16:creationId xmlns:a16="http://schemas.microsoft.com/office/drawing/2014/main" id="{B9B8A17F-DC3A-4D9A-AA53-9BFB894CD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Slide Number Placeholder 3">
            <a:extLst>
              <a:ext uri="{FF2B5EF4-FFF2-40B4-BE49-F238E27FC236}">
                <a16:creationId xmlns:a16="http://schemas.microsoft.com/office/drawing/2014/main" id="{5947404F-9A39-FDF3-B85F-ADAF7CB3E37E}"/>
              </a:ext>
            </a:extLst>
          </p:cNvPr>
          <p:cNvSpPr>
            <a:spLocks noGrp="1"/>
          </p:cNvSpPr>
          <p:nvPr>
            <p:ph type="sldNum" sz="quarter" idx="12"/>
          </p:nvPr>
        </p:nvSpPr>
        <p:spPr>
          <a:xfrm>
            <a:off x="10342708" y="295729"/>
            <a:ext cx="838199" cy="767687"/>
          </a:xfrm>
        </p:spPr>
        <p:txBody>
          <a:bodyPr vert="horz" lIns="91440" tIns="45720" rIns="91440" bIns="45720" rtlCol="0" anchor="b">
            <a:normAutofit/>
          </a:bodyPr>
          <a:lstStyle/>
          <a:p>
            <a:pPr defTabSz="914400">
              <a:spcAft>
                <a:spcPts val="600"/>
              </a:spcAft>
            </a:pPr>
            <a:fld id="{D57F1E4F-1CFF-5643-939E-217C01CDF565}" type="slidenum">
              <a:rPr lang="en-US" smtClean="0"/>
              <a:pPr defTabSz="914400">
                <a:spcAft>
                  <a:spcPts val="600"/>
                </a:spcAft>
              </a:pPr>
              <a:t>19</a:t>
            </a:fld>
            <a:endParaRPr lang="en-US"/>
          </a:p>
        </p:txBody>
      </p:sp>
    </p:spTree>
    <p:extLst>
      <p:ext uri="{BB962C8B-B14F-4D97-AF65-F5344CB8AC3E}">
        <p14:creationId xmlns:p14="http://schemas.microsoft.com/office/powerpoint/2010/main" val="3941712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5AA97-A2E9-B3ED-AB95-4B44A1A89C80}"/>
              </a:ext>
            </a:extLst>
          </p:cNvPr>
          <p:cNvSpPr>
            <a:spLocks noGrp="1"/>
          </p:cNvSpPr>
          <p:nvPr>
            <p:ph type="title"/>
          </p:nvPr>
        </p:nvSpPr>
        <p:spPr>
          <a:xfrm>
            <a:off x="1001261" y="679572"/>
            <a:ext cx="8761413" cy="706964"/>
          </a:xfrm>
        </p:spPr>
        <p:txBody>
          <a:bodyPr/>
          <a:lstStyle/>
          <a:p>
            <a:r>
              <a:rPr lang="en-US" dirty="0"/>
              <a:t>Technology Breeds Change</a:t>
            </a:r>
          </a:p>
        </p:txBody>
      </p:sp>
      <p:sp>
        <p:nvSpPr>
          <p:cNvPr id="4" name="Slide Number Placeholder 3">
            <a:extLst>
              <a:ext uri="{FF2B5EF4-FFF2-40B4-BE49-F238E27FC236}">
                <a16:creationId xmlns:a16="http://schemas.microsoft.com/office/drawing/2014/main" id="{1531A77B-CA82-7AA9-0685-E04BF65E8B6E}"/>
              </a:ext>
            </a:extLst>
          </p:cNvPr>
          <p:cNvSpPr>
            <a:spLocks noGrp="1"/>
          </p:cNvSpPr>
          <p:nvPr>
            <p:ph type="sldNum" sz="quarter" idx="12"/>
          </p:nvPr>
        </p:nvSpPr>
        <p:spPr/>
        <p:txBody>
          <a:bodyPr/>
          <a:lstStyle/>
          <a:p>
            <a:fld id="{D57F1E4F-1CFF-5643-939E-217C01CDF565}" type="slidenum">
              <a:rPr lang="en-US" smtClean="0"/>
              <a:pPr/>
              <a:t>2</a:t>
            </a:fld>
            <a:endParaRPr lang="en-US" dirty="0"/>
          </a:p>
        </p:txBody>
      </p:sp>
      <p:pic>
        <p:nvPicPr>
          <p:cNvPr id="1028" name="Picture 4" descr="ChatGPT-4 in voice mode gives us a peek at the future of online shopping">
            <a:extLst>
              <a:ext uri="{FF2B5EF4-FFF2-40B4-BE49-F238E27FC236}">
                <a16:creationId xmlns:a16="http://schemas.microsoft.com/office/drawing/2014/main" id="{355604D7-A115-61BC-48EA-D74C5E56D0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9484" y="2375452"/>
            <a:ext cx="7653032" cy="4005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83893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A367E38-2BD7-AD0B-33AD-EE25C92CE1B1}"/>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
        <p:nvSpPr>
          <p:cNvPr id="3" name="TextBox 2">
            <a:extLst>
              <a:ext uri="{FF2B5EF4-FFF2-40B4-BE49-F238E27FC236}">
                <a16:creationId xmlns:a16="http://schemas.microsoft.com/office/drawing/2014/main" id="{4D053B84-A46F-C96B-7B7E-DBB624E69DD2}"/>
              </a:ext>
            </a:extLst>
          </p:cNvPr>
          <p:cNvSpPr txBox="1"/>
          <p:nvPr/>
        </p:nvSpPr>
        <p:spPr>
          <a:xfrm>
            <a:off x="1470991" y="159026"/>
            <a:ext cx="8881549" cy="7017306"/>
          </a:xfrm>
          <a:prstGeom prst="rect">
            <a:avLst/>
          </a:prstGeom>
          <a:noFill/>
        </p:spPr>
        <p:txBody>
          <a:bodyPr wrap="square" rtlCol="0">
            <a:spAutoFit/>
          </a:bodyPr>
          <a:lstStyle/>
          <a:p>
            <a:pPr algn="l"/>
            <a:r>
              <a:rPr lang="en-US" b="1" i="0" dirty="0">
                <a:solidFill>
                  <a:srgbClr val="1A1A1A"/>
                </a:solidFill>
                <a:effectLst/>
                <a:latin typeface="var(--font-family-secondary)"/>
              </a:rPr>
              <a:t>However, there are some approaches that others have found helpful:</a:t>
            </a:r>
            <a:endParaRPr lang="en-US" b="0" i="0" dirty="0">
              <a:solidFill>
                <a:srgbClr val="1A1A1A"/>
              </a:solidFill>
              <a:effectLst/>
              <a:latin typeface="var(--font-family-secondary)"/>
            </a:endParaRPr>
          </a:p>
          <a:p>
            <a:pPr algn="l"/>
            <a:r>
              <a:rPr lang="en-US" b="0" i="0" dirty="0">
                <a:solidFill>
                  <a:srgbClr val="1A1A1A"/>
                </a:solidFill>
                <a:effectLst/>
                <a:latin typeface="var(--font-family-secondary)"/>
              </a:rPr>
              <a:t>One technique some teachers have found useful is encouraging students to share specific conversations from </a:t>
            </a:r>
            <a:r>
              <a:rPr lang="en-US" b="0" i="0" dirty="0" err="1">
                <a:solidFill>
                  <a:srgbClr val="1A1A1A"/>
                </a:solidFill>
                <a:effectLst/>
                <a:latin typeface="var(--font-family-secondary)"/>
              </a:rPr>
              <a:t>ChatGPT</a:t>
            </a:r>
            <a:r>
              <a:rPr lang="en-US" b="0" i="0" dirty="0">
                <a:solidFill>
                  <a:srgbClr val="1A1A1A"/>
                </a:solidFill>
                <a:effectLst/>
                <a:latin typeface="var(--font-family-secondary)"/>
              </a:rPr>
              <a:t> (instructions </a:t>
            </a:r>
            <a:r>
              <a:rPr lang="en-US" b="0" i="0" u="sng" dirty="0">
                <a:solidFill>
                  <a:srgbClr val="1A1A1A"/>
                </a:solidFill>
                <a:effectLst/>
                <a:latin typeface="var(--font-family-secondary)"/>
                <a:hlinkClick r:id="rId2"/>
              </a:rPr>
              <a:t>here</a:t>
            </a:r>
            <a:r>
              <a:rPr lang="en-US" b="0" i="0" dirty="0">
                <a:solidFill>
                  <a:srgbClr val="1A1A1A"/>
                </a:solidFill>
                <a:effectLst/>
                <a:latin typeface="var(--font-family-secondary)"/>
              </a:rPr>
              <a:t>). This can have many benefits:</a:t>
            </a:r>
          </a:p>
          <a:p>
            <a:pPr algn="l">
              <a:buFont typeface="Arial" panose="020B0604020202020204" pitchFamily="34" charset="0"/>
              <a:buChar char="•"/>
            </a:pPr>
            <a:r>
              <a:rPr lang="en-US" b="1" i="0" dirty="0">
                <a:solidFill>
                  <a:srgbClr val="1A1A1A"/>
                </a:solidFill>
                <a:effectLst/>
                <a:latin typeface="var(--font-family-secondary)"/>
              </a:rPr>
              <a:t>Showing their work and formative assessment:</a:t>
            </a:r>
            <a:endParaRPr lang="en-US" b="0" i="0" dirty="0">
              <a:solidFill>
                <a:srgbClr val="1A1A1A"/>
              </a:solidFill>
              <a:effectLst/>
              <a:latin typeface="var(--font-family-secondary)"/>
            </a:endParaRPr>
          </a:p>
          <a:p>
            <a:pPr lvl="1">
              <a:buFont typeface="Arial" panose="020B0604020202020204" pitchFamily="34" charset="0"/>
              <a:buChar char="•"/>
            </a:pPr>
            <a:r>
              <a:rPr lang="en-US" b="0" i="0" dirty="0">
                <a:solidFill>
                  <a:srgbClr val="1A1A1A"/>
                </a:solidFill>
                <a:effectLst/>
                <a:latin typeface="var(--font-family-secondary)"/>
              </a:rPr>
              <a:t>Educators can analyze student interactions with </a:t>
            </a:r>
            <a:r>
              <a:rPr lang="en-US" b="0" i="0" dirty="0" err="1">
                <a:solidFill>
                  <a:srgbClr val="1A1A1A"/>
                </a:solidFill>
                <a:effectLst/>
                <a:latin typeface="var(--font-family-secondary)"/>
              </a:rPr>
              <a:t>ChatGPT</a:t>
            </a:r>
            <a:r>
              <a:rPr lang="en-US" b="0" i="0" dirty="0">
                <a:solidFill>
                  <a:srgbClr val="1A1A1A"/>
                </a:solidFill>
                <a:effectLst/>
                <a:latin typeface="var(--font-family-secondary)"/>
              </a:rPr>
              <a:t> to observe critical thinking and problem-solving approaches.</a:t>
            </a:r>
          </a:p>
          <a:p>
            <a:pPr lvl="1">
              <a:buFont typeface="Arial" panose="020B0604020202020204" pitchFamily="34" charset="0"/>
              <a:buChar char="•"/>
            </a:pPr>
            <a:r>
              <a:rPr lang="en-US" b="0" i="0" dirty="0">
                <a:solidFill>
                  <a:srgbClr val="1A1A1A"/>
                </a:solidFill>
                <a:effectLst/>
                <a:latin typeface="var(--font-family-secondary)"/>
              </a:rPr>
              <a:t>Shared links can enable students to review each other's work, fostering a collaborative environment.</a:t>
            </a:r>
          </a:p>
          <a:p>
            <a:pPr lvl="1">
              <a:buFont typeface="Arial" panose="020B0604020202020204" pitchFamily="34" charset="0"/>
              <a:buChar char="•"/>
            </a:pPr>
            <a:r>
              <a:rPr lang="en-US" b="0" i="0" dirty="0">
                <a:solidFill>
                  <a:srgbClr val="1A1A1A"/>
                </a:solidFill>
                <a:effectLst/>
                <a:latin typeface="var(--font-family-secondary)"/>
              </a:rPr>
              <a:t>By keeping a record of their conversations with AI, students can reflect on their progress over time. They can see how their skills in asking questions, analyzing responses, and integrating information have developed. Teachers can also use these records to provide personalized feedback and support individual growth.</a:t>
            </a:r>
          </a:p>
          <a:p>
            <a:pPr algn="l">
              <a:buFont typeface="Arial" panose="020B0604020202020204" pitchFamily="34" charset="0"/>
              <a:buChar char="•"/>
            </a:pPr>
            <a:r>
              <a:rPr lang="en-US" b="1" i="0" dirty="0">
                <a:solidFill>
                  <a:srgbClr val="1A1A1A"/>
                </a:solidFill>
                <a:effectLst/>
                <a:latin typeface="var(--font-family-secondary)"/>
              </a:rPr>
              <a:t>Information and AI literacy:</a:t>
            </a:r>
            <a:r>
              <a:rPr lang="en-US" b="0" i="0" dirty="0">
                <a:solidFill>
                  <a:srgbClr val="1A1A1A"/>
                </a:solidFill>
                <a:effectLst/>
                <a:latin typeface="var(--font-family-secondary)"/>
              </a:rPr>
              <a:t> </a:t>
            </a:r>
          </a:p>
          <a:p>
            <a:pPr lvl="1">
              <a:buFont typeface="Arial" panose="020B0604020202020204" pitchFamily="34" charset="0"/>
              <a:buChar char="•"/>
            </a:pPr>
            <a:r>
              <a:rPr lang="en-US" b="0" i="0" dirty="0">
                <a:solidFill>
                  <a:srgbClr val="1A1A1A"/>
                </a:solidFill>
                <a:effectLst/>
                <a:latin typeface="var(--font-family-secondary)"/>
              </a:rPr>
              <a:t>Students can demonstrate their ability to interact with AI and their understanding of the shortcomings of AI systems. Educators can assess the quality of the questions asked, the relevance of the information obtained, and how well the student understood to challenge, double-check, and consider potential biases in that information.</a:t>
            </a:r>
          </a:p>
          <a:p>
            <a:pPr lvl="1">
              <a:buFont typeface="Arial" panose="020B0604020202020204" pitchFamily="34" charset="0"/>
              <a:buChar char="•"/>
            </a:pPr>
            <a:r>
              <a:rPr lang="en-US" b="0" i="0" dirty="0">
                <a:solidFill>
                  <a:srgbClr val="1A1A1A"/>
                </a:solidFill>
                <a:effectLst/>
                <a:latin typeface="var(--font-family-secondary)"/>
              </a:rPr>
              <a:t>We anticipate a future where the use of AI tools like </a:t>
            </a:r>
            <a:r>
              <a:rPr lang="en-US" b="0" i="0" dirty="0" err="1">
                <a:solidFill>
                  <a:srgbClr val="1A1A1A"/>
                </a:solidFill>
                <a:effectLst/>
                <a:latin typeface="var(--font-family-secondary)"/>
              </a:rPr>
              <a:t>ChatGPT</a:t>
            </a:r>
            <a:r>
              <a:rPr lang="en-US" b="0" i="0" dirty="0">
                <a:solidFill>
                  <a:srgbClr val="1A1A1A"/>
                </a:solidFill>
                <a:effectLst/>
                <a:latin typeface="var(--font-family-secondary)"/>
              </a:rPr>
              <a:t> is commonplace. Encouraging responsible use helps students prepare for a future where they may be expected to leverage AI in different contexts.</a:t>
            </a:r>
          </a:p>
          <a:p>
            <a:pPr algn="l">
              <a:buFont typeface="Arial" panose="020B0604020202020204" pitchFamily="34" charset="0"/>
              <a:buChar char="•"/>
            </a:pPr>
            <a:r>
              <a:rPr lang="en-US" b="1" i="0" dirty="0">
                <a:solidFill>
                  <a:srgbClr val="1A1A1A"/>
                </a:solidFill>
                <a:effectLst/>
                <a:latin typeface="var(--font-family-secondary)"/>
              </a:rPr>
              <a:t>Creating accountability:</a:t>
            </a:r>
            <a:r>
              <a:rPr lang="en-US" b="0" i="0" dirty="0">
                <a:solidFill>
                  <a:srgbClr val="1A1A1A"/>
                </a:solidFill>
                <a:effectLst/>
                <a:latin typeface="var(--font-family-secondary)"/>
              </a:rPr>
              <a:t> Sharing interactions with the model ensures that students are held accountable for the way they use AI in their work. Educators can verify that students are engaging with the tool responsibly and meaningfully, rather than simply copying answers.</a:t>
            </a:r>
          </a:p>
          <a:p>
            <a:br>
              <a:rPr lang="en-US" dirty="0"/>
            </a:br>
            <a:endParaRPr lang="en-US" dirty="0"/>
          </a:p>
        </p:txBody>
      </p:sp>
    </p:spTree>
    <p:extLst>
      <p:ext uri="{BB962C8B-B14F-4D97-AF65-F5344CB8AC3E}">
        <p14:creationId xmlns:p14="http://schemas.microsoft.com/office/powerpoint/2010/main" val="1625894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39E78-66E3-A7F5-1DF1-6E61A5A2EF5B}"/>
              </a:ext>
            </a:extLst>
          </p:cNvPr>
          <p:cNvSpPr>
            <a:spLocks noGrp="1"/>
          </p:cNvSpPr>
          <p:nvPr>
            <p:ph type="title"/>
          </p:nvPr>
        </p:nvSpPr>
        <p:spPr/>
        <p:txBody>
          <a:bodyPr/>
          <a:lstStyle/>
          <a:p>
            <a:r>
              <a:rPr lang="en-US" dirty="0"/>
              <a:t>CODE</a:t>
            </a:r>
          </a:p>
        </p:txBody>
      </p:sp>
      <p:sp>
        <p:nvSpPr>
          <p:cNvPr id="3" name="Text Placeholder 2">
            <a:extLst>
              <a:ext uri="{FF2B5EF4-FFF2-40B4-BE49-F238E27FC236}">
                <a16:creationId xmlns:a16="http://schemas.microsoft.com/office/drawing/2014/main" id="{AAAE0772-4ED8-39D5-D993-6F3C5037235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2F99DA2-43FE-4993-6A64-80BFFE537D65}"/>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030290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CB8DD-75FD-A8A4-4B64-E297E8E7F8C4}"/>
              </a:ext>
            </a:extLst>
          </p:cNvPr>
          <p:cNvSpPr>
            <a:spLocks noGrp="1"/>
          </p:cNvSpPr>
          <p:nvPr>
            <p:ph type="title"/>
          </p:nvPr>
        </p:nvSpPr>
        <p:spPr/>
        <p:txBody>
          <a:bodyPr/>
          <a:lstStyle/>
          <a:p>
            <a:r>
              <a:rPr lang="en-US" dirty="0"/>
              <a:t>Example</a:t>
            </a:r>
          </a:p>
        </p:txBody>
      </p:sp>
      <p:sp>
        <p:nvSpPr>
          <p:cNvPr id="4" name="Slide Number Placeholder 3">
            <a:extLst>
              <a:ext uri="{FF2B5EF4-FFF2-40B4-BE49-F238E27FC236}">
                <a16:creationId xmlns:a16="http://schemas.microsoft.com/office/drawing/2014/main" id="{59518684-C82F-C875-71D6-34566A81C8CA}"/>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
        <p:nvSpPr>
          <p:cNvPr id="6" name="Content Placeholder 5">
            <a:extLst>
              <a:ext uri="{FF2B5EF4-FFF2-40B4-BE49-F238E27FC236}">
                <a16:creationId xmlns:a16="http://schemas.microsoft.com/office/drawing/2014/main" id="{0DA7E813-70E4-FF1A-7E83-552BCB434615}"/>
              </a:ext>
            </a:extLst>
          </p:cNvPr>
          <p:cNvSpPr>
            <a:spLocks noGrp="1"/>
          </p:cNvSpPr>
          <p:nvPr>
            <p:ph idx="1"/>
          </p:nvPr>
        </p:nvSpPr>
        <p:spPr>
          <a:xfrm>
            <a:off x="5696979" y="3060700"/>
            <a:ext cx="5921865" cy="3416300"/>
          </a:xfrm>
        </p:spPr>
        <p:txBody>
          <a:bodyPr>
            <a:normAutofit/>
          </a:bodyPr>
          <a:lstStyle/>
          <a:p>
            <a:pPr algn="l"/>
            <a:r>
              <a:rPr lang="en-US" b="0" i="0" dirty="0">
                <a:solidFill>
                  <a:srgbClr val="374151"/>
                </a:solidFill>
                <a:effectLst/>
                <a:latin typeface="Söhne"/>
              </a:rPr>
              <a:t>In this example, the bitwise XOR operation is performed on two variables a and b, and the result is stored in the variable result. The </a:t>
            </a:r>
            <a:r>
              <a:rPr lang="en-US" b="0" i="0" dirty="0" err="1">
                <a:solidFill>
                  <a:srgbClr val="374151"/>
                </a:solidFill>
                <a:effectLst/>
                <a:latin typeface="Söhne"/>
              </a:rPr>
              <a:t>printf</a:t>
            </a:r>
            <a:r>
              <a:rPr lang="en-US" b="0" i="0" dirty="0">
                <a:solidFill>
                  <a:srgbClr val="374151"/>
                </a:solidFill>
                <a:effectLst/>
                <a:latin typeface="Söhne"/>
              </a:rPr>
              <a:t> statement then displays the result.</a:t>
            </a:r>
          </a:p>
          <a:p>
            <a:pPr algn="l"/>
            <a:r>
              <a:rPr lang="en-US" b="0" i="0" dirty="0">
                <a:solidFill>
                  <a:srgbClr val="374151"/>
                </a:solidFill>
                <a:effectLst/>
                <a:latin typeface="Söhne"/>
              </a:rPr>
              <a:t>Keep in mind that the ^ operator works on each bit position independently. If a bit is 1 in either operand, but not both, the corresponding result bit will be set to 1. If a bit is 0 in both operands or 1 in both operands, the corresponding result bit will be set to 0.</a:t>
            </a:r>
          </a:p>
          <a:p>
            <a:pPr marL="0" indent="0">
              <a:buNone/>
            </a:pPr>
            <a:endParaRPr lang="en-US" dirty="0"/>
          </a:p>
        </p:txBody>
      </p:sp>
      <p:pic>
        <p:nvPicPr>
          <p:cNvPr id="7" name="Picture 6">
            <a:extLst>
              <a:ext uri="{FF2B5EF4-FFF2-40B4-BE49-F238E27FC236}">
                <a16:creationId xmlns:a16="http://schemas.microsoft.com/office/drawing/2014/main" id="{7411A93C-72A6-11C8-7962-FBD8DD0DC73F}"/>
              </a:ext>
            </a:extLst>
          </p:cNvPr>
          <p:cNvPicPr>
            <a:picLocks noChangeAspect="1"/>
          </p:cNvPicPr>
          <p:nvPr/>
        </p:nvPicPr>
        <p:blipFill>
          <a:blip r:embed="rId2"/>
          <a:stretch>
            <a:fillRect/>
          </a:stretch>
        </p:blipFill>
        <p:spPr>
          <a:xfrm>
            <a:off x="778826" y="2342242"/>
            <a:ext cx="4465309" cy="4254500"/>
          </a:xfrm>
          <a:prstGeom prst="rect">
            <a:avLst/>
          </a:prstGeom>
        </p:spPr>
      </p:pic>
    </p:spTree>
    <p:extLst>
      <p:ext uri="{BB962C8B-B14F-4D97-AF65-F5344CB8AC3E}">
        <p14:creationId xmlns:p14="http://schemas.microsoft.com/office/powerpoint/2010/main" val="779381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1CFD-C26B-5235-924B-7AF89591015F}"/>
              </a:ext>
            </a:extLst>
          </p:cNvPr>
          <p:cNvSpPr>
            <a:spLocks noGrp="1"/>
          </p:cNvSpPr>
          <p:nvPr>
            <p:ph type="title"/>
          </p:nvPr>
        </p:nvSpPr>
        <p:spPr/>
        <p:txBody>
          <a:bodyPr/>
          <a:lstStyle/>
          <a:p>
            <a:r>
              <a:rPr lang="en-US" dirty="0"/>
              <a:t>Exercises</a:t>
            </a:r>
          </a:p>
        </p:txBody>
      </p:sp>
      <p:sp>
        <p:nvSpPr>
          <p:cNvPr id="3" name="Text Placeholder 2">
            <a:extLst>
              <a:ext uri="{FF2B5EF4-FFF2-40B4-BE49-F238E27FC236}">
                <a16:creationId xmlns:a16="http://schemas.microsoft.com/office/drawing/2014/main" id="{FBA477E2-2885-AD69-8763-B69C9BFF1E48}"/>
              </a:ext>
            </a:extLst>
          </p:cNvPr>
          <p:cNvSpPr>
            <a:spLocks noGrp="1"/>
          </p:cNvSpPr>
          <p:nvPr>
            <p:ph type="body" idx="1"/>
          </p:nvPr>
        </p:nvSpPr>
        <p:spPr/>
        <p:txBody>
          <a:bodyPr/>
          <a:lstStyle/>
          <a:p>
            <a:r>
              <a:rPr lang="en-US" dirty="0"/>
              <a:t>Writing </a:t>
            </a:r>
            <a:r>
              <a:rPr lang="en-US" i="1" dirty="0"/>
              <a:t>and</a:t>
            </a:r>
            <a:r>
              <a:rPr lang="en-US" dirty="0"/>
              <a:t> code</a:t>
            </a:r>
          </a:p>
        </p:txBody>
      </p:sp>
      <p:sp>
        <p:nvSpPr>
          <p:cNvPr id="4" name="Slide Number Placeholder 3">
            <a:extLst>
              <a:ext uri="{FF2B5EF4-FFF2-40B4-BE49-F238E27FC236}">
                <a16:creationId xmlns:a16="http://schemas.microsoft.com/office/drawing/2014/main" id="{0E795EF8-52B6-E212-C24A-7B500CB00FD7}"/>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2872298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4C308-EA6D-7E49-40F6-65764AB63D65}"/>
              </a:ext>
            </a:extLst>
          </p:cNvPr>
          <p:cNvSpPr>
            <a:spLocks noGrp="1"/>
          </p:cNvSpPr>
          <p:nvPr>
            <p:ph type="title"/>
          </p:nvPr>
        </p:nvSpPr>
        <p:spPr/>
        <p:txBody>
          <a:bodyPr/>
          <a:lstStyle/>
          <a:p>
            <a:r>
              <a:rPr lang="en-US" dirty="0"/>
              <a:t>Writing exercise</a:t>
            </a:r>
          </a:p>
        </p:txBody>
      </p:sp>
      <p:sp>
        <p:nvSpPr>
          <p:cNvPr id="3" name="Content Placeholder 2">
            <a:extLst>
              <a:ext uri="{FF2B5EF4-FFF2-40B4-BE49-F238E27FC236}">
                <a16:creationId xmlns:a16="http://schemas.microsoft.com/office/drawing/2014/main" id="{71CEECAB-40F0-D098-4C5E-7458C337F4F7}"/>
              </a:ext>
            </a:extLst>
          </p:cNvPr>
          <p:cNvSpPr>
            <a:spLocks noGrp="1"/>
          </p:cNvSpPr>
          <p:nvPr>
            <p:ph idx="1"/>
          </p:nvPr>
        </p:nvSpPr>
        <p:spPr/>
        <p:txBody>
          <a:bodyPr/>
          <a:lstStyle/>
          <a:p>
            <a:r>
              <a:rPr lang="en-US" dirty="0"/>
              <a:t>Write email text to an advisor. Include something “argumentative”, like you don’t think their idea will work</a:t>
            </a:r>
          </a:p>
          <a:p>
            <a:pPr lvl="1"/>
            <a:r>
              <a:rPr lang="en-US" dirty="0"/>
              <a:t>Initial text: your own voice, can be formal, clunky, not-so-diplomatic</a:t>
            </a:r>
          </a:p>
          <a:p>
            <a:pPr lvl="1"/>
            <a:r>
              <a:rPr lang="en-US" dirty="0"/>
              <a:t>Make it formal</a:t>
            </a:r>
          </a:p>
          <a:p>
            <a:pPr lvl="1"/>
            <a:r>
              <a:rPr lang="en-US" dirty="0"/>
              <a:t>Make it concise</a:t>
            </a:r>
          </a:p>
          <a:p>
            <a:pPr lvl="1"/>
            <a:r>
              <a:rPr lang="en-US" dirty="0"/>
              <a:t>Make it more diplomatic</a:t>
            </a:r>
          </a:p>
          <a:p>
            <a:r>
              <a:rPr lang="en-US" dirty="0">
                <a:latin typeface="Monaco" pitchFamily="2" charset="77"/>
              </a:rPr>
              <a:t>Prompt: Here is an email message to my advisor. Make it more formal: “write the text”</a:t>
            </a:r>
          </a:p>
        </p:txBody>
      </p:sp>
      <p:sp>
        <p:nvSpPr>
          <p:cNvPr id="4" name="Slide Number Placeholder 3">
            <a:extLst>
              <a:ext uri="{FF2B5EF4-FFF2-40B4-BE49-F238E27FC236}">
                <a16:creationId xmlns:a16="http://schemas.microsoft.com/office/drawing/2014/main" id="{A1335E82-BC6D-B3EF-DA17-C865549446DD}"/>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868276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79834-9A43-0D79-7BD1-1C1D9A11D3C7}"/>
              </a:ext>
            </a:extLst>
          </p:cNvPr>
          <p:cNvSpPr>
            <a:spLocks noGrp="1"/>
          </p:cNvSpPr>
          <p:nvPr>
            <p:ph type="title"/>
          </p:nvPr>
        </p:nvSpPr>
        <p:spPr/>
        <p:txBody>
          <a:bodyPr/>
          <a:lstStyle/>
          <a:p>
            <a:r>
              <a:rPr lang="en-US" dirty="0"/>
              <a:t>Coding exercise for R beginners</a:t>
            </a:r>
          </a:p>
        </p:txBody>
      </p:sp>
      <p:sp>
        <p:nvSpPr>
          <p:cNvPr id="3" name="Content Placeholder 2">
            <a:extLst>
              <a:ext uri="{FF2B5EF4-FFF2-40B4-BE49-F238E27FC236}">
                <a16:creationId xmlns:a16="http://schemas.microsoft.com/office/drawing/2014/main" id="{0BF490A2-FB89-7DB2-1DC0-8FCD18655BA1}"/>
              </a:ext>
            </a:extLst>
          </p:cNvPr>
          <p:cNvSpPr>
            <a:spLocks noGrp="1"/>
          </p:cNvSpPr>
          <p:nvPr>
            <p:ph idx="1"/>
          </p:nvPr>
        </p:nvSpPr>
        <p:spPr/>
        <p:txBody>
          <a:bodyPr/>
          <a:lstStyle/>
          <a:p>
            <a:r>
              <a:rPr lang="en-US" sz="1800" b="0" i="0" u="none" strike="noStrike" dirty="0">
                <a:solidFill>
                  <a:srgbClr val="212121"/>
                </a:solidFill>
                <a:effectLst/>
                <a:latin typeface="Monaco" pitchFamily="2" charset="77"/>
              </a:rPr>
              <a:t>Prompt: Generate R code to read in a public dataset that doesn’t require installing a separate package. </a:t>
            </a:r>
          </a:p>
          <a:p>
            <a:r>
              <a:rPr lang="en-US" sz="1800" b="0" i="1" u="none" strike="noStrike" dirty="0">
                <a:solidFill>
                  <a:srgbClr val="212121"/>
                </a:solidFill>
                <a:effectLst/>
                <a:latin typeface="Aptos" panose="020B0004020202020204" pitchFamily="34" charset="0"/>
              </a:rPr>
              <a:t>(I got the wine dataset, and had to make an additional prompt to assign column names)</a:t>
            </a:r>
          </a:p>
          <a:p>
            <a:r>
              <a:rPr lang="en-US" sz="1800" b="0" i="0" u="none" strike="noStrike" dirty="0">
                <a:solidFill>
                  <a:srgbClr val="0F0F0F"/>
                </a:solidFill>
                <a:effectLst/>
                <a:latin typeface="Monaco" pitchFamily="2" charset="77"/>
              </a:rPr>
              <a:t>Prompt: explain the code we wrote to download the wine dataset and assign the column names to someone without any coding background</a:t>
            </a:r>
          </a:p>
          <a:p>
            <a:r>
              <a:rPr lang="en-US" sz="1800" b="0" i="0" u="none" strike="noStrike" dirty="0">
                <a:solidFill>
                  <a:srgbClr val="0F0F0F"/>
                </a:solidFill>
                <a:effectLst/>
                <a:latin typeface="Monaco" pitchFamily="2" charset="77"/>
              </a:rPr>
              <a:t>Prompt: Modify the code to download a different dataset that isn’t built-in to R</a:t>
            </a:r>
            <a:r>
              <a:rPr lang="en-US" sz="1800" b="0" i="0" u="none" strike="noStrike" dirty="0">
                <a:solidFill>
                  <a:srgbClr val="0F0F0F"/>
                </a:solidFill>
                <a:effectLst/>
                <a:latin typeface="Segoe UI" panose="020B0502040204020203" pitchFamily="34" charset="0"/>
              </a:rPr>
              <a:t> </a:t>
            </a:r>
            <a:r>
              <a:rPr lang="en-US" sz="1800" b="0" i="1" u="none" strike="noStrike" dirty="0">
                <a:solidFill>
                  <a:srgbClr val="0F0F0F"/>
                </a:solidFill>
                <a:effectLst/>
                <a:latin typeface="Segoe UI" panose="020B0502040204020203" pitchFamily="34" charset="0"/>
              </a:rPr>
              <a:t>(otherwise it downloads the iris dataset).</a:t>
            </a:r>
            <a:endParaRPr lang="en-US" sz="1800" b="0" i="1" u="none" strike="noStrike" dirty="0">
              <a:solidFill>
                <a:srgbClr val="212121"/>
              </a:solidFill>
              <a:effectLst/>
              <a:latin typeface="Aptos" panose="020B0004020202020204" pitchFamily="34" charset="0"/>
            </a:endParaRPr>
          </a:p>
          <a:p>
            <a:endParaRPr lang="en-US" sz="1800" b="0" i="0" u="none" strike="noStrike" dirty="0">
              <a:solidFill>
                <a:srgbClr val="212121"/>
              </a:solidFill>
              <a:effectLst/>
              <a:latin typeface="Monaco" pitchFamily="2" charset="77"/>
            </a:endParaRPr>
          </a:p>
          <a:p>
            <a:endParaRPr lang="en-US" sz="1800" b="0" i="0" u="none" strike="noStrike" dirty="0">
              <a:solidFill>
                <a:srgbClr val="212121"/>
              </a:solidFill>
              <a:effectLst/>
              <a:latin typeface="Aptos" panose="020B0004020202020204" pitchFamily="34" charset="0"/>
            </a:endParaRPr>
          </a:p>
          <a:p>
            <a:endParaRPr lang="en-US" dirty="0"/>
          </a:p>
        </p:txBody>
      </p:sp>
      <p:sp>
        <p:nvSpPr>
          <p:cNvPr id="4" name="Slide Number Placeholder 3">
            <a:extLst>
              <a:ext uri="{FF2B5EF4-FFF2-40B4-BE49-F238E27FC236}">
                <a16:creationId xmlns:a16="http://schemas.microsoft.com/office/drawing/2014/main" id="{1BD36F35-C51A-A0BB-E787-CCF749CF7F16}"/>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1726583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89CB-5DC8-F044-C343-52F29E12910F}"/>
              </a:ext>
            </a:extLst>
          </p:cNvPr>
          <p:cNvSpPr>
            <a:spLocks noGrp="1"/>
          </p:cNvSpPr>
          <p:nvPr>
            <p:ph type="title"/>
          </p:nvPr>
        </p:nvSpPr>
        <p:spPr/>
        <p:txBody>
          <a:bodyPr/>
          <a:lstStyle/>
          <a:p>
            <a:r>
              <a:rPr lang="en-US" dirty="0"/>
              <a:t>Making an R Markdown from this code</a:t>
            </a:r>
          </a:p>
        </p:txBody>
      </p:sp>
      <p:sp>
        <p:nvSpPr>
          <p:cNvPr id="3" name="Content Placeholder 2">
            <a:extLst>
              <a:ext uri="{FF2B5EF4-FFF2-40B4-BE49-F238E27FC236}">
                <a16:creationId xmlns:a16="http://schemas.microsoft.com/office/drawing/2014/main" id="{B12E5EB3-91CF-D93F-0086-F62B6CF31628}"/>
              </a:ext>
            </a:extLst>
          </p:cNvPr>
          <p:cNvSpPr>
            <a:spLocks noGrp="1"/>
          </p:cNvSpPr>
          <p:nvPr>
            <p:ph idx="1"/>
          </p:nvPr>
        </p:nvSpPr>
        <p:spPr/>
        <p:txBody>
          <a:bodyPr/>
          <a:lstStyle/>
          <a:p>
            <a:r>
              <a:rPr lang="en-US" dirty="0"/>
              <a:t>Create an </a:t>
            </a:r>
            <a:r>
              <a:rPr lang="en-US" dirty="0" err="1"/>
              <a:t>RMarkdown</a:t>
            </a:r>
            <a:r>
              <a:rPr lang="en-US" dirty="0"/>
              <a:t> that repeats the steps for the two datasets in code chunks</a:t>
            </a:r>
          </a:p>
          <a:p>
            <a:r>
              <a:rPr lang="en-US" dirty="0"/>
              <a:t>add raw markdown code to list and explain the columns of the wine dataset</a:t>
            </a:r>
          </a:p>
        </p:txBody>
      </p:sp>
      <p:sp>
        <p:nvSpPr>
          <p:cNvPr id="4" name="Slide Number Placeholder 3">
            <a:extLst>
              <a:ext uri="{FF2B5EF4-FFF2-40B4-BE49-F238E27FC236}">
                <a16:creationId xmlns:a16="http://schemas.microsoft.com/office/drawing/2014/main" id="{DC893BE1-B18B-659A-EF37-56C71755E9DB}"/>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41095959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53F63-5B0B-EB56-CCDD-A58D42D2D3E6}"/>
              </a:ext>
            </a:extLst>
          </p:cNvPr>
          <p:cNvSpPr>
            <a:spLocks noGrp="1"/>
          </p:cNvSpPr>
          <p:nvPr>
            <p:ph type="title"/>
          </p:nvPr>
        </p:nvSpPr>
        <p:spPr/>
        <p:txBody>
          <a:bodyPr/>
          <a:lstStyle/>
          <a:p>
            <a:r>
              <a:rPr lang="en-US" dirty="0"/>
              <a:t>Exercise: you inherit a script from a grad student</a:t>
            </a:r>
          </a:p>
        </p:txBody>
      </p:sp>
      <p:sp>
        <p:nvSpPr>
          <p:cNvPr id="3" name="Content Placeholder 2">
            <a:extLst>
              <a:ext uri="{FF2B5EF4-FFF2-40B4-BE49-F238E27FC236}">
                <a16:creationId xmlns:a16="http://schemas.microsoft.com/office/drawing/2014/main" id="{2DF802CC-7D1C-800A-66CC-1D62F0BD4ECF}"/>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B46F7D6-E345-C985-F683-D7B453812DB2}"/>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1603658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71894-A335-88F1-BF7C-BB3321FECA41}"/>
              </a:ext>
            </a:extLst>
          </p:cNvPr>
          <p:cNvSpPr>
            <a:spLocks noGrp="1"/>
          </p:cNvSpPr>
          <p:nvPr>
            <p:ph type="title"/>
          </p:nvPr>
        </p:nvSpPr>
        <p:spPr/>
        <p:txBody>
          <a:bodyPr/>
          <a:lstStyle/>
          <a:p>
            <a:r>
              <a:rPr lang="en-US" dirty="0"/>
              <a:t>The “chat” of </a:t>
            </a:r>
            <a:r>
              <a:rPr lang="en-US" dirty="0" err="1"/>
              <a:t>chatGPT</a:t>
            </a:r>
            <a:endParaRPr lang="en-US" dirty="0"/>
          </a:p>
        </p:txBody>
      </p:sp>
      <p:pic>
        <p:nvPicPr>
          <p:cNvPr id="6" name="Content Placeholder 5" descr="Speech outline">
            <a:extLst>
              <a:ext uri="{FF2B5EF4-FFF2-40B4-BE49-F238E27FC236}">
                <a16:creationId xmlns:a16="http://schemas.microsoft.com/office/drawing/2014/main" id="{18CCDBB5-7F85-3B60-916C-1D942BA29C3B}"/>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392384" y="3442385"/>
            <a:ext cx="3505825" cy="914400"/>
          </a:xfrm>
        </p:spPr>
      </p:pic>
      <p:sp>
        <p:nvSpPr>
          <p:cNvPr id="4" name="Slide Number Placeholder 3">
            <a:extLst>
              <a:ext uri="{FF2B5EF4-FFF2-40B4-BE49-F238E27FC236}">
                <a16:creationId xmlns:a16="http://schemas.microsoft.com/office/drawing/2014/main" id="{7F5B3091-FECC-6CDD-9504-1E52097BBAFF}"/>
              </a:ext>
            </a:extLst>
          </p:cNvPr>
          <p:cNvSpPr>
            <a:spLocks noGrp="1"/>
          </p:cNvSpPr>
          <p:nvPr>
            <p:ph type="sldNum" sz="quarter" idx="12"/>
          </p:nvPr>
        </p:nvSpPr>
        <p:spPr/>
        <p:txBody>
          <a:bodyPr/>
          <a:lstStyle/>
          <a:p>
            <a:fld id="{D57F1E4F-1CFF-5643-939E-217C01CDF565}" type="slidenum">
              <a:rPr lang="en-US" smtClean="0"/>
              <a:pPr/>
              <a:t>3</a:t>
            </a:fld>
            <a:endParaRPr lang="en-US" dirty="0"/>
          </a:p>
        </p:txBody>
      </p:sp>
      <p:pic>
        <p:nvPicPr>
          <p:cNvPr id="8" name="Graphic 7" descr="Speech outline">
            <a:extLst>
              <a:ext uri="{FF2B5EF4-FFF2-40B4-BE49-F238E27FC236}">
                <a16:creationId xmlns:a16="http://schemas.microsoft.com/office/drawing/2014/main" id="{5555A0B6-B70A-23B7-EE3E-151A84EABA5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81600" y="3442385"/>
            <a:ext cx="914400" cy="914400"/>
          </a:xfrm>
          <a:prstGeom prst="rect">
            <a:avLst/>
          </a:prstGeom>
        </p:spPr>
      </p:pic>
      <p:sp>
        <p:nvSpPr>
          <p:cNvPr id="9" name="TextBox 8">
            <a:extLst>
              <a:ext uri="{FF2B5EF4-FFF2-40B4-BE49-F238E27FC236}">
                <a16:creationId xmlns:a16="http://schemas.microsoft.com/office/drawing/2014/main" id="{32148D39-61C0-3E51-75B3-2FE05DE704AC}"/>
              </a:ext>
            </a:extLst>
          </p:cNvPr>
          <p:cNvSpPr txBox="1"/>
          <p:nvPr/>
        </p:nvSpPr>
        <p:spPr>
          <a:xfrm>
            <a:off x="7990255" y="3640777"/>
            <a:ext cx="2125363" cy="369332"/>
          </a:xfrm>
          <a:prstGeom prst="rect">
            <a:avLst/>
          </a:prstGeom>
          <a:noFill/>
        </p:spPr>
        <p:txBody>
          <a:bodyPr wrap="square" rtlCol="0">
            <a:spAutoFit/>
          </a:bodyPr>
          <a:lstStyle/>
          <a:p>
            <a:r>
              <a:rPr lang="en-US" dirty="0"/>
              <a:t>Do all of my work</a:t>
            </a:r>
          </a:p>
        </p:txBody>
      </p:sp>
      <p:pic>
        <p:nvPicPr>
          <p:cNvPr id="10" name="Content Placeholder 5" descr="Speech outline">
            <a:extLst>
              <a:ext uri="{FF2B5EF4-FFF2-40B4-BE49-F238E27FC236}">
                <a16:creationId xmlns:a16="http://schemas.microsoft.com/office/drawing/2014/main" id="{D22B5198-B9A4-1CF0-0FCD-71E0238214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5386" y="3038969"/>
            <a:ext cx="3505825" cy="914400"/>
          </a:xfrm>
          <a:prstGeom prst="rect">
            <a:avLst/>
          </a:prstGeom>
        </p:spPr>
      </p:pic>
      <p:sp>
        <p:nvSpPr>
          <p:cNvPr id="11" name="TextBox 10">
            <a:extLst>
              <a:ext uri="{FF2B5EF4-FFF2-40B4-BE49-F238E27FC236}">
                <a16:creationId xmlns:a16="http://schemas.microsoft.com/office/drawing/2014/main" id="{AB718417-896A-14A2-9B90-F5944E7CF041}"/>
              </a:ext>
            </a:extLst>
          </p:cNvPr>
          <p:cNvSpPr txBox="1"/>
          <p:nvPr/>
        </p:nvSpPr>
        <p:spPr>
          <a:xfrm>
            <a:off x="352485" y="3237361"/>
            <a:ext cx="2125363" cy="369332"/>
          </a:xfrm>
          <a:prstGeom prst="rect">
            <a:avLst/>
          </a:prstGeom>
          <a:noFill/>
        </p:spPr>
        <p:txBody>
          <a:bodyPr wrap="square" rtlCol="0">
            <a:spAutoFit/>
          </a:bodyPr>
          <a:lstStyle/>
          <a:p>
            <a:r>
              <a:rPr lang="en-US" dirty="0"/>
              <a:t>Tell me about…</a:t>
            </a:r>
          </a:p>
        </p:txBody>
      </p:sp>
      <p:cxnSp>
        <p:nvCxnSpPr>
          <p:cNvPr id="14" name="Straight Connector 13">
            <a:extLst>
              <a:ext uri="{FF2B5EF4-FFF2-40B4-BE49-F238E27FC236}">
                <a16:creationId xmlns:a16="http://schemas.microsoft.com/office/drawing/2014/main" id="{712EBDE5-C617-6C90-3C95-BDACCB493A93}"/>
              </a:ext>
            </a:extLst>
          </p:cNvPr>
          <p:cNvCxnSpPr>
            <a:cxnSpLocks/>
            <a:endCxn id="18" idx="1"/>
          </p:cNvCxnSpPr>
          <p:nvPr/>
        </p:nvCxnSpPr>
        <p:spPr>
          <a:xfrm>
            <a:off x="1968845" y="4633784"/>
            <a:ext cx="7564078" cy="0"/>
          </a:xfrm>
          <a:prstGeom prst="line">
            <a:avLst/>
          </a:prstGeom>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A1878A42-6543-229B-9795-BF5B5A53E2A1}"/>
              </a:ext>
            </a:extLst>
          </p:cNvPr>
          <p:cNvSpPr txBox="1"/>
          <p:nvPr/>
        </p:nvSpPr>
        <p:spPr>
          <a:xfrm>
            <a:off x="500360" y="5174966"/>
            <a:ext cx="2907955" cy="646331"/>
          </a:xfrm>
          <a:prstGeom prst="rect">
            <a:avLst/>
          </a:prstGeom>
          <a:noFill/>
        </p:spPr>
        <p:txBody>
          <a:bodyPr wrap="square" rtlCol="0">
            <a:spAutoFit/>
          </a:bodyPr>
          <a:lstStyle/>
          <a:p>
            <a:pPr algn="ctr"/>
            <a:r>
              <a:rPr lang="en-US" b="1" dirty="0"/>
              <a:t>Basically a search engine</a:t>
            </a:r>
          </a:p>
        </p:txBody>
      </p:sp>
      <p:sp>
        <p:nvSpPr>
          <p:cNvPr id="16" name="TextBox 15">
            <a:extLst>
              <a:ext uri="{FF2B5EF4-FFF2-40B4-BE49-F238E27FC236}">
                <a16:creationId xmlns:a16="http://schemas.microsoft.com/office/drawing/2014/main" id="{408CBA7C-D274-E81D-8B23-0B087CC7093E}"/>
              </a:ext>
            </a:extLst>
          </p:cNvPr>
          <p:cNvSpPr txBox="1"/>
          <p:nvPr/>
        </p:nvSpPr>
        <p:spPr>
          <a:xfrm>
            <a:off x="1046209" y="4449118"/>
            <a:ext cx="922636" cy="369332"/>
          </a:xfrm>
          <a:prstGeom prst="rect">
            <a:avLst/>
          </a:prstGeom>
          <a:noFill/>
        </p:spPr>
        <p:txBody>
          <a:bodyPr wrap="square" rtlCol="0">
            <a:spAutoFit/>
          </a:bodyPr>
          <a:lstStyle/>
          <a:p>
            <a:r>
              <a:rPr lang="en-US" i="1" dirty="0"/>
              <a:t>Good</a:t>
            </a:r>
          </a:p>
        </p:txBody>
      </p:sp>
      <p:sp>
        <p:nvSpPr>
          <p:cNvPr id="18" name="TextBox 17">
            <a:extLst>
              <a:ext uri="{FF2B5EF4-FFF2-40B4-BE49-F238E27FC236}">
                <a16:creationId xmlns:a16="http://schemas.microsoft.com/office/drawing/2014/main" id="{648468DD-FF19-B892-049A-35B7426C3E98}"/>
              </a:ext>
            </a:extLst>
          </p:cNvPr>
          <p:cNvSpPr txBox="1"/>
          <p:nvPr/>
        </p:nvSpPr>
        <p:spPr>
          <a:xfrm>
            <a:off x="9532923" y="4449118"/>
            <a:ext cx="922636" cy="369332"/>
          </a:xfrm>
          <a:prstGeom prst="rect">
            <a:avLst/>
          </a:prstGeom>
          <a:noFill/>
        </p:spPr>
        <p:txBody>
          <a:bodyPr wrap="square" rtlCol="0">
            <a:spAutoFit/>
          </a:bodyPr>
          <a:lstStyle/>
          <a:p>
            <a:r>
              <a:rPr lang="en-US" i="1" dirty="0"/>
              <a:t>Bad</a:t>
            </a:r>
          </a:p>
        </p:txBody>
      </p:sp>
      <p:sp>
        <p:nvSpPr>
          <p:cNvPr id="19" name="TextBox 18">
            <a:extLst>
              <a:ext uri="{FF2B5EF4-FFF2-40B4-BE49-F238E27FC236}">
                <a16:creationId xmlns:a16="http://schemas.microsoft.com/office/drawing/2014/main" id="{C3A3A4E6-BB9F-E160-A881-2E2F025230A1}"/>
              </a:ext>
            </a:extLst>
          </p:cNvPr>
          <p:cNvSpPr txBox="1"/>
          <p:nvPr/>
        </p:nvSpPr>
        <p:spPr>
          <a:xfrm>
            <a:off x="5450811" y="3652574"/>
            <a:ext cx="314646" cy="369332"/>
          </a:xfrm>
          <a:prstGeom prst="rect">
            <a:avLst/>
          </a:prstGeom>
          <a:noFill/>
        </p:spPr>
        <p:txBody>
          <a:bodyPr wrap="square" rtlCol="0">
            <a:spAutoFit/>
          </a:bodyPr>
          <a:lstStyle/>
          <a:p>
            <a:r>
              <a:rPr lang="en-US" dirty="0">
                <a:latin typeface="Monaco" pitchFamily="2" charset="77"/>
              </a:rPr>
              <a:t>?</a:t>
            </a:r>
          </a:p>
        </p:txBody>
      </p:sp>
      <p:sp>
        <p:nvSpPr>
          <p:cNvPr id="20" name="TextBox 19">
            <a:extLst>
              <a:ext uri="{FF2B5EF4-FFF2-40B4-BE49-F238E27FC236}">
                <a16:creationId xmlns:a16="http://schemas.microsoft.com/office/drawing/2014/main" id="{A527EF1D-3D17-7D97-1608-DB282551BF86}"/>
              </a:ext>
            </a:extLst>
          </p:cNvPr>
          <p:cNvSpPr txBox="1"/>
          <p:nvPr/>
        </p:nvSpPr>
        <p:spPr>
          <a:xfrm>
            <a:off x="7990254" y="5174966"/>
            <a:ext cx="2907955" cy="369332"/>
          </a:xfrm>
          <a:prstGeom prst="rect">
            <a:avLst/>
          </a:prstGeom>
          <a:noFill/>
        </p:spPr>
        <p:txBody>
          <a:bodyPr wrap="square" rtlCol="0">
            <a:spAutoFit/>
          </a:bodyPr>
          <a:lstStyle/>
          <a:p>
            <a:pPr algn="ctr"/>
            <a:r>
              <a:rPr lang="en-US" b="1" dirty="0"/>
              <a:t>Plagiarism</a:t>
            </a:r>
          </a:p>
        </p:txBody>
      </p:sp>
      <p:sp>
        <p:nvSpPr>
          <p:cNvPr id="21" name="TextBox 20">
            <a:extLst>
              <a:ext uri="{FF2B5EF4-FFF2-40B4-BE49-F238E27FC236}">
                <a16:creationId xmlns:a16="http://schemas.microsoft.com/office/drawing/2014/main" id="{4D23925E-B014-9984-FBEF-704E70E093B1}"/>
              </a:ext>
            </a:extLst>
          </p:cNvPr>
          <p:cNvSpPr txBox="1"/>
          <p:nvPr/>
        </p:nvSpPr>
        <p:spPr>
          <a:xfrm>
            <a:off x="4627112" y="5174966"/>
            <a:ext cx="2144345" cy="369332"/>
          </a:xfrm>
          <a:prstGeom prst="rect">
            <a:avLst/>
          </a:prstGeom>
          <a:noFill/>
        </p:spPr>
        <p:txBody>
          <a:bodyPr wrap="square" rtlCol="0">
            <a:spAutoFit/>
          </a:bodyPr>
          <a:lstStyle/>
          <a:p>
            <a:pPr algn="ctr"/>
            <a:r>
              <a:rPr lang="en-US" b="1" dirty="0"/>
              <a:t>Constructive use</a:t>
            </a:r>
          </a:p>
        </p:txBody>
      </p:sp>
      <p:sp>
        <p:nvSpPr>
          <p:cNvPr id="23" name="Triangle 22">
            <a:extLst>
              <a:ext uri="{FF2B5EF4-FFF2-40B4-BE49-F238E27FC236}">
                <a16:creationId xmlns:a16="http://schemas.microsoft.com/office/drawing/2014/main" id="{C3F4C5AC-3D6E-D1F7-C3E9-92D2051D15F0}"/>
              </a:ext>
            </a:extLst>
          </p:cNvPr>
          <p:cNvSpPr/>
          <p:nvPr/>
        </p:nvSpPr>
        <p:spPr>
          <a:xfrm rot="10800000">
            <a:off x="5750884" y="4449118"/>
            <a:ext cx="172837" cy="184666"/>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9069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5AA97-A2E9-B3ED-AB95-4B44A1A89C80}"/>
              </a:ext>
            </a:extLst>
          </p:cNvPr>
          <p:cNvSpPr>
            <a:spLocks noGrp="1"/>
          </p:cNvSpPr>
          <p:nvPr>
            <p:ph type="title"/>
          </p:nvPr>
        </p:nvSpPr>
        <p:spPr>
          <a:xfrm>
            <a:off x="613634" y="475722"/>
            <a:ext cx="8761413" cy="706964"/>
          </a:xfrm>
        </p:spPr>
        <p:txBody>
          <a:bodyPr/>
          <a:lstStyle/>
          <a:p>
            <a:r>
              <a:rPr lang="en-US" dirty="0"/>
              <a:t>The GPT</a:t>
            </a:r>
          </a:p>
        </p:txBody>
      </p:sp>
      <p:sp>
        <p:nvSpPr>
          <p:cNvPr id="4" name="Slide Number Placeholder 3">
            <a:extLst>
              <a:ext uri="{FF2B5EF4-FFF2-40B4-BE49-F238E27FC236}">
                <a16:creationId xmlns:a16="http://schemas.microsoft.com/office/drawing/2014/main" id="{1531A77B-CA82-7AA9-0685-E04BF65E8B6E}"/>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5" name="Picture 4">
            <a:extLst>
              <a:ext uri="{FF2B5EF4-FFF2-40B4-BE49-F238E27FC236}">
                <a16:creationId xmlns:a16="http://schemas.microsoft.com/office/drawing/2014/main" id="{CBAECEF6-68A0-4BEE-973D-10DA8A0235D6}"/>
              </a:ext>
            </a:extLst>
          </p:cNvPr>
          <p:cNvPicPr>
            <a:picLocks noChangeAspect="1"/>
          </p:cNvPicPr>
          <p:nvPr/>
        </p:nvPicPr>
        <p:blipFill>
          <a:blip r:embed="rId2"/>
          <a:stretch>
            <a:fillRect/>
          </a:stretch>
        </p:blipFill>
        <p:spPr>
          <a:xfrm>
            <a:off x="1990274" y="1492606"/>
            <a:ext cx="7772400" cy="5365394"/>
          </a:xfrm>
          <a:prstGeom prst="rect">
            <a:avLst/>
          </a:prstGeom>
        </p:spPr>
      </p:pic>
    </p:spTree>
    <p:extLst>
      <p:ext uri="{BB962C8B-B14F-4D97-AF65-F5344CB8AC3E}">
        <p14:creationId xmlns:p14="http://schemas.microsoft.com/office/powerpoint/2010/main" val="2163142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39292-D066-09AC-849E-6F16A1372C45}"/>
              </a:ext>
            </a:extLst>
          </p:cNvPr>
          <p:cNvSpPr>
            <a:spLocks noGrp="1"/>
          </p:cNvSpPr>
          <p:nvPr>
            <p:ph type="title"/>
          </p:nvPr>
        </p:nvSpPr>
        <p:spPr/>
        <p:txBody>
          <a:bodyPr/>
          <a:lstStyle/>
          <a:p>
            <a:r>
              <a:rPr lang="en-US" dirty="0"/>
              <a:t>What is it trained on?</a:t>
            </a:r>
          </a:p>
        </p:txBody>
      </p:sp>
      <p:sp>
        <p:nvSpPr>
          <p:cNvPr id="3" name="Content Placeholder 2">
            <a:extLst>
              <a:ext uri="{FF2B5EF4-FFF2-40B4-BE49-F238E27FC236}">
                <a16:creationId xmlns:a16="http://schemas.microsoft.com/office/drawing/2014/main" id="{F39E22A4-8574-517E-3845-78A78F1A07A7}"/>
              </a:ext>
            </a:extLst>
          </p:cNvPr>
          <p:cNvSpPr>
            <a:spLocks noGrp="1"/>
          </p:cNvSpPr>
          <p:nvPr>
            <p:ph idx="1"/>
          </p:nvPr>
        </p:nvSpPr>
        <p:spPr>
          <a:xfrm>
            <a:off x="1244406" y="2467480"/>
            <a:ext cx="8825659" cy="3416300"/>
          </a:xfrm>
        </p:spPr>
        <p:txBody>
          <a:bodyPr/>
          <a:lstStyle/>
          <a:p>
            <a:pPr marL="0" indent="0">
              <a:buNone/>
            </a:pPr>
            <a:r>
              <a:rPr lang="en-US" dirty="0"/>
              <a:t>Common Crawl (</a:t>
            </a:r>
            <a:r>
              <a:rPr lang="en-US" dirty="0">
                <a:hlinkClick r:id="rId2"/>
              </a:rPr>
              <a:t>https://commoncrawl.org</a:t>
            </a:r>
            <a:r>
              <a:rPr lang="en-US" dirty="0"/>
              <a:t>) – open source dataset of the internet &gt; 120 TB</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49121445-E827-8131-9DB9-C8ED5C857270}"/>
              </a:ext>
            </a:extLst>
          </p:cNvPr>
          <p:cNvSpPr>
            <a:spLocks noGrp="1"/>
          </p:cNvSpPr>
          <p:nvPr>
            <p:ph type="sldNum" sz="quarter" idx="12"/>
          </p:nvPr>
        </p:nvSpPr>
        <p:spPr/>
        <p:txBody>
          <a:bodyPr/>
          <a:lstStyle/>
          <a:p>
            <a:fld id="{D57F1E4F-1CFF-5643-939E-217C01CDF565}" type="slidenum">
              <a:rPr lang="en-US" smtClean="0"/>
              <a:pPr/>
              <a:t>5</a:t>
            </a:fld>
            <a:endParaRPr lang="en-US" dirty="0"/>
          </a:p>
        </p:txBody>
      </p:sp>
      <p:pic>
        <p:nvPicPr>
          <p:cNvPr id="5" name="Picture 4">
            <a:extLst>
              <a:ext uri="{FF2B5EF4-FFF2-40B4-BE49-F238E27FC236}">
                <a16:creationId xmlns:a16="http://schemas.microsoft.com/office/drawing/2014/main" id="{0FBC2E0C-C2E6-EB32-6815-2E4ED01BADA8}"/>
              </a:ext>
            </a:extLst>
          </p:cNvPr>
          <p:cNvPicPr>
            <a:picLocks noChangeAspect="1"/>
          </p:cNvPicPr>
          <p:nvPr/>
        </p:nvPicPr>
        <p:blipFill>
          <a:blip r:embed="rId3"/>
          <a:stretch>
            <a:fillRect/>
          </a:stretch>
        </p:blipFill>
        <p:spPr>
          <a:xfrm>
            <a:off x="6184731" y="3436010"/>
            <a:ext cx="4379843" cy="2558438"/>
          </a:xfrm>
          <a:prstGeom prst="rect">
            <a:avLst/>
          </a:prstGeom>
        </p:spPr>
      </p:pic>
      <p:pic>
        <p:nvPicPr>
          <p:cNvPr id="6" name="Picture 5">
            <a:extLst>
              <a:ext uri="{FF2B5EF4-FFF2-40B4-BE49-F238E27FC236}">
                <a16:creationId xmlns:a16="http://schemas.microsoft.com/office/drawing/2014/main" id="{C1FB06BD-7DB6-A3AC-1CEB-561A5DC963FF}"/>
              </a:ext>
            </a:extLst>
          </p:cNvPr>
          <p:cNvPicPr>
            <a:picLocks noChangeAspect="1"/>
          </p:cNvPicPr>
          <p:nvPr/>
        </p:nvPicPr>
        <p:blipFill>
          <a:blip r:embed="rId4"/>
          <a:stretch>
            <a:fillRect/>
          </a:stretch>
        </p:blipFill>
        <p:spPr>
          <a:xfrm>
            <a:off x="1244406" y="3295280"/>
            <a:ext cx="3645362" cy="3416300"/>
          </a:xfrm>
          <a:prstGeom prst="rect">
            <a:avLst/>
          </a:prstGeom>
        </p:spPr>
      </p:pic>
    </p:spTree>
    <p:extLst>
      <p:ext uri="{BB962C8B-B14F-4D97-AF65-F5344CB8AC3E}">
        <p14:creationId xmlns:p14="http://schemas.microsoft.com/office/powerpoint/2010/main" val="3438481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031D4-DA07-A724-FE6C-EDAAFF0B541E}"/>
              </a:ext>
            </a:extLst>
          </p:cNvPr>
          <p:cNvSpPr>
            <a:spLocks noGrp="1"/>
          </p:cNvSpPr>
          <p:nvPr>
            <p:ph type="title"/>
          </p:nvPr>
        </p:nvSpPr>
        <p:spPr/>
        <p:txBody>
          <a:bodyPr/>
          <a:lstStyle/>
          <a:p>
            <a:r>
              <a:rPr lang="en-US" dirty="0"/>
              <a:t>Training and Output Generation</a:t>
            </a:r>
          </a:p>
        </p:txBody>
      </p:sp>
      <p:sp>
        <p:nvSpPr>
          <p:cNvPr id="3" name="Content Placeholder 2">
            <a:extLst>
              <a:ext uri="{FF2B5EF4-FFF2-40B4-BE49-F238E27FC236}">
                <a16:creationId xmlns:a16="http://schemas.microsoft.com/office/drawing/2014/main" id="{CB5B09A4-8613-FD9E-53F8-4DBA1CC63EC9}"/>
              </a:ext>
            </a:extLst>
          </p:cNvPr>
          <p:cNvSpPr>
            <a:spLocks noGrp="1"/>
          </p:cNvSpPr>
          <p:nvPr>
            <p:ph idx="1"/>
          </p:nvPr>
        </p:nvSpPr>
        <p:spPr>
          <a:xfrm>
            <a:off x="1154954" y="2603499"/>
            <a:ext cx="8825659" cy="3986143"/>
          </a:xfrm>
        </p:spPr>
        <p:txBody>
          <a:bodyPr>
            <a:normAutofit/>
          </a:bodyPr>
          <a:lstStyle/>
          <a:p>
            <a:r>
              <a:rPr lang="en-US" dirty="0"/>
              <a:t>Also books, news articles (see NYT lawsuit)</a:t>
            </a:r>
          </a:p>
          <a:p>
            <a:r>
              <a:rPr lang="en-US" dirty="0"/>
              <a:t>The following is from asking </a:t>
            </a:r>
            <a:r>
              <a:rPr lang="en-US" dirty="0" err="1"/>
              <a:t>chatGPT</a:t>
            </a:r>
            <a:endParaRPr lang="en-US" dirty="0"/>
          </a:p>
          <a:p>
            <a:pPr lvl="1">
              <a:buFont typeface="+mj-lt"/>
              <a:buAutoNum type="arabicPeriod"/>
            </a:pPr>
            <a:r>
              <a:rPr lang="en-US" dirty="0"/>
              <a:t>Text converted to tokenized input sequence</a:t>
            </a:r>
          </a:p>
          <a:p>
            <a:pPr lvl="1">
              <a:buFont typeface="+mj-lt"/>
              <a:buAutoNum type="arabicPeriod"/>
            </a:pPr>
            <a:r>
              <a:rPr lang="en-US" dirty="0"/>
              <a:t>Add positional information (records token order)</a:t>
            </a:r>
          </a:p>
          <a:p>
            <a:pPr lvl="1">
              <a:buFont typeface="+mj-lt"/>
              <a:buAutoNum type="arabicPeriod"/>
            </a:pPr>
            <a:r>
              <a:rPr lang="en-US" dirty="0"/>
              <a:t>Multi-head self attention (weighting)</a:t>
            </a:r>
          </a:p>
          <a:p>
            <a:pPr lvl="1">
              <a:buFont typeface="+mj-lt"/>
              <a:buAutoNum type="arabicPeriod"/>
            </a:pPr>
            <a:r>
              <a:rPr lang="en-US" dirty="0"/>
              <a:t>Normalization / Feedforward / Layer Normalization</a:t>
            </a:r>
          </a:p>
          <a:p>
            <a:r>
              <a:rPr lang="en-US" dirty="0"/>
              <a:t>Generating Responses</a:t>
            </a:r>
          </a:p>
          <a:p>
            <a:pPr lvl="1"/>
            <a:r>
              <a:rPr lang="en-US" dirty="0"/>
              <a:t>Starts with </a:t>
            </a:r>
            <a:r>
              <a:rPr lang="en-US" b="1" dirty="0"/>
              <a:t>the prompt</a:t>
            </a:r>
          </a:p>
          <a:p>
            <a:pPr lvl="1"/>
            <a:r>
              <a:rPr lang="en-US" dirty="0"/>
              <a:t>Language Understanding Component – convert to input sequence</a:t>
            </a:r>
          </a:p>
          <a:p>
            <a:pPr lvl="1"/>
            <a:r>
              <a:rPr lang="en-US" dirty="0"/>
              <a:t>Generate and score possible responses, use chat history</a:t>
            </a:r>
          </a:p>
        </p:txBody>
      </p:sp>
      <p:sp>
        <p:nvSpPr>
          <p:cNvPr id="4" name="Slide Number Placeholder 3">
            <a:extLst>
              <a:ext uri="{FF2B5EF4-FFF2-40B4-BE49-F238E27FC236}">
                <a16:creationId xmlns:a16="http://schemas.microsoft.com/office/drawing/2014/main" id="{AE4E3FF9-72CE-BEFC-D906-C62AD0963725}"/>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359751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4A748-3EB4-5CCE-BD45-0EC00F133506}"/>
              </a:ext>
            </a:extLst>
          </p:cNvPr>
          <p:cNvSpPr>
            <a:spLocks noGrp="1"/>
          </p:cNvSpPr>
          <p:nvPr>
            <p:ph type="title"/>
          </p:nvPr>
        </p:nvSpPr>
        <p:spPr/>
        <p:txBody>
          <a:bodyPr/>
          <a:lstStyle/>
          <a:p>
            <a:r>
              <a:rPr lang="en-US" dirty="0"/>
              <a:t>The prompt</a:t>
            </a:r>
          </a:p>
        </p:txBody>
      </p:sp>
      <p:sp>
        <p:nvSpPr>
          <p:cNvPr id="3" name="Content Placeholder 2">
            <a:extLst>
              <a:ext uri="{FF2B5EF4-FFF2-40B4-BE49-F238E27FC236}">
                <a16:creationId xmlns:a16="http://schemas.microsoft.com/office/drawing/2014/main" id="{1FFAD484-881C-F0AB-08E0-DCA02195CB2F}"/>
              </a:ext>
            </a:extLst>
          </p:cNvPr>
          <p:cNvSpPr>
            <a:spLocks noGrp="1"/>
          </p:cNvSpPr>
          <p:nvPr>
            <p:ph idx="1"/>
          </p:nvPr>
        </p:nvSpPr>
        <p:spPr/>
        <p:txBody>
          <a:bodyPr/>
          <a:lstStyle/>
          <a:p>
            <a:r>
              <a:rPr lang="en-US" dirty="0"/>
              <a:t>Ask/command what you want in plain English</a:t>
            </a:r>
          </a:p>
          <a:p>
            <a:r>
              <a:rPr lang="en-US" dirty="0"/>
              <a:t>Interactive – chat history is maintained</a:t>
            </a:r>
          </a:p>
          <a:p>
            <a:r>
              <a:rPr lang="en-US" dirty="0"/>
              <a:t>Examples</a:t>
            </a:r>
          </a:p>
          <a:p>
            <a:pPr lvl="1"/>
            <a:endParaRPr lang="en-US" dirty="0"/>
          </a:p>
          <a:p>
            <a:endParaRPr lang="en-US" dirty="0"/>
          </a:p>
        </p:txBody>
      </p:sp>
      <p:sp>
        <p:nvSpPr>
          <p:cNvPr id="4" name="Slide Number Placeholder 3">
            <a:extLst>
              <a:ext uri="{FF2B5EF4-FFF2-40B4-BE49-F238E27FC236}">
                <a16:creationId xmlns:a16="http://schemas.microsoft.com/office/drawing/2014/main" id="{C63A192A-55DB-EDCF-0BCC-F7E5445CD916}"/>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5" name="Picture 4">
            <a:extLst>
              <a:ext uri="{FF2B5EF4-FFF2-40B4-BE49-F238E27FC236}">
                <a16:creationId xmlns:a16="http://schemas.microsoft.com/office/drawing/2014/main" id="{EAB839F5-33A1-5AF0-18AE-074FAD142B86}"/>
              </a:ext>
            </a:extLst>
          </p:cNvPr>
          <p:cNvPicPr>
            <a:picLocks noChangeAspect="1"/>
          </p:cNvPicPr>
          <p:nvPr/>
        </p:nvPicPr>
        <p:blipFill>
          <a:blip r:embed="rId2"/>
          <a:stretch>
            <a:fillRect/>
          </a:stretch>
        </p:blipFill>
        <p:spPr>
          <a:xfrm>
            <a:off x="361122" y="3876708"/>
            <a:ext cx="4171122" cy="1675953"/>
          </a:xfrm>
          <a:prstGeom prst="rect">
            <a:avLst/>
          </a:prstGeom>
        </p:spPr>
      </p:pic>
      <p:grpSp>
        <p:nvGrpSpPr>
          <p:cNvPr id="18" name="Group 17">
            <a:extLst>
              <a:ext uri="{FF2B5EF4-FFF2-40B4-BE49-F238E27FC236}">
                <a16:creationId xmlns:a16="http://schemas.microsoft.com/office/drawing/2014/main" id="{1AB4C98F-CA16-65C2-8954-247F0663BA0F}"/>
              </a:ext>
            </a:extLst>
          </p:cNvPr>
          <p:cNvGrpSpPr/>
          <p:nvPr/>
        </p:nvGrpSpPr>
        <p:grpSpPr>
          <a:xfrm>
            <a:off x="4532244" y="3876708"/>
            <a:ext cx="4429538" cy="1963936"/>
            <a:chOff x="4532244" y="3876708"/>
            <a:chExt cx="4429538" cy="1963936"/>
          </a:xfrm>
        </p:grpSpPr>
        <p:grpSp>
          <p:nvGrpSpPr>
            <p:cNvPr id="13" name="Group 12">
              <a:extLst>
                <a:ext uri="{FF2B5EF4-FFF2-40B4-BE49-F238E27FC236}">
                  <a16:creationId xmlns:a16="http://schemas.microsoft.com/office/drawing/2014/main" id="{0AB39E1A-542F-FCD2-8AAD-32B6162808F4}"/>
                </a:ext>
              </a:extLst>
            </p:cNvPr>
            <p:cNvGrpSpPr/>
            <p:nvPr/>
          </p:nvGrpSpPr>
          <p:grpSpPr>
            <a:xfrm>
              <a:off x="4532244" y="3876708"/>
              <a:ext cx="4429538" cy="1963936"/>
              <a:chOff x="4532244" y="3876708"/>
              <a:chExt cx="4429538" cy="1963936"/>
            </a:xfrm>
          </p:grpSpPr>
          <p:grpSp>
            <p:nvGrpSpPr>
              <p:cNvPr id="8" name="Group 7">
                <a:extLst>
                  <a:ext uri="{FF2B5EF4-FFF2-40B4-BE49-F238E27FC236}">
                    <a16:creationId xmlns:a16="http://schemas.microsoft.com/office/drawing/2014/main" id="{7B41B69D-B3AE-41F8-CC1B-641E3ACC5104}"/>
                  </a:ext>
                </a:extLst>
              </p:cNvPr>
              <p:cNvGrpSpPr/>
              <p:nvPr/>
            </p:nvGrpSpPr>
            <p:grpSpPr>
              <a:xfrm>
                <a:off x="4532244" y="3876708"/>
                <a:ext cx="4429538" cy="1963936"/>
                <a:chOff x="4744279" y="3701369"/>
                <a:chExt cx="4429538" cy="1963936"/>
              </a:xfrm>
            </p:grpSpPr>
            <p:pic>
              <p:nvPicPr>
                <p:cNvPr id="6" name="Picture 5">
                  <a:extLst>
                    <a:ext uri="{FF2B5EF4-FFF2-40B4-BE49-F238E27FC236}">
                      <a16:creationId xmlns:a16="http://schemas.microsoft.com/office/drawing/2014/main" id="{D9022EA8-8055-8150-B400-B53DEDDF716D}"/>
                    </a:ext>
                  </a:extLst>
                </p:cNvPr>
                <p:cNvPicPr>
                  <a:picLocks noChangeAspect="1"/>
                </p:cNvPicPr>
                <p:nvPr/>
              </p:nvPicPr>
              <p:blipFill rotWithShape="1">
                <a:blip r:embed="rId3"/>
                <a:srcRect b="52008"/>
                <a:stretch/>
              </p:blipFill>
              <p:spPr>
                <a:xfrm>
                  <a:off x="4744279" y="3701369"/>
                  <a:ext cx="4429538" cy="1377527"/>
                </a:xfrm>
                <a:prstGeom prst="rect">
                  <a:avLst/>
                </a:prstGeom>
              </p:spPr>
            </p:pic>
            <p:pic>
              <p:nvPicPr>
                <p:cNvPr id="7" name="Picture 6">
                  <a:extLst>
                    <a:ext uri="{FF2B5EF4-FFF2-40B4-BE49-F238E27FC236}">
                      <a16:creationId xmlns:a16="http://schemas.microsoft.com/office/drawing/2014/main" id="{5D06F7C6-FF4D-FC84-50DD-5F662A324A63}"/>
                    </a:ext>
                  </a:extLst>
                </p:cNvPr>
                <p:cNvPicPr>
                  <a:picLocks noChangeAspect="1"/>
                </p:cNvPicPr>
                <p:nvPr/>
              </p:nvPicPr>
              <p:blipFill rotWithShape="1">
                <a:blip r:embed="rId3"/>
                <a:srcRect t="63410" b="21700"/>
                <a:stretch/>
              </p:blipFill>
              <p:spPr>
                <a:xfrm>
                  <a:off x="4744279" y="5237923"/>
                  <a:ext cx="4429538" cy="427382"/>
                </a:xfrm>
                <a:prstGeom prst="rect">
                  <a:avLst/>
                </a:prstGeom>
              </p:spPr>
            </p:pic>
          </p:grpSp>
          <p:sp>
            <p:nvSpPr>
              <p:cNvPr id="11" name="Rectangle 10">
                <a:extLst>
                  <a:ext uri="{FF2B5EF4-FFF2-40B4-BE49-F238E27FC236}">
                    <a16:creationId xmlns:a16="http://schemas.microsoft.com/office/drawing/2014/main" id="{93B22B57-F0EF-0351-8793-02DD963A0EDE}"/>
                  </a:ext>
                </a:extLst>
              </p:cNvPr>
              <p:cNvSpPr/>
              <p:nvPr/>
            </p:nvSpPr>
            <p:spPr>
              <a:xfrm>
                <a:off x="4860235" y="5464481"/>
                <a:ext cx="3826565" cy="161067"/>
              </a:xfrm>
              <a:prstGeom prst="rect">
                <a:avLst/>
              </a:prstGeom>
              <a:solidFill>
                <a:srgbClr val="FFFF00">
                  <a:alpha val="1702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7B3516F-4058-B1BE-705F-0440A473B398}"/>
                  </a:ext>
                </a:extLst>
              </p:cNvPr>
              <p:cNvSpPr/>
              <p:nvPr/>
            </p:nvSpPr>
            <p:spPr>
              <a:xfrm>
                <a:off x="4860235" y="5634592"/>
                <a:ext cx="2500973" cy="161067"/>
              </a:xfrm>
              <a:prstGeom prst="rect">
                <a:avLst/>
              </a:prstGeom>
              <a:solidFill>
                <a:srgbClr val="FFFF00">
                  <a:alpha val="1702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651FFA8B-0B62-A4D1-F5F1-99616A232593}"/>
                </a:ext>
              </a:extLst>
            </p:cNvPr>
            <p:cNvSpPr/>
            <p:nvPr/>
          </p:nvSpPr>
          <p:spPr>
            <a:xfrm>
              <a:off x="5411638" y="5060894"/>
              <a:ext cx="3428355" cy="181903"/>
            </a:xfrm>
            <a:prstGeom prst="rect">
              <a:avLst/>
            </a:prstGeom>
            <a:gradFill flip="none" rotWithShape="1">
              <a:gsLst>
                <a:gs pos="55000">
                  <a:schemeClr val="bg1">
                    <a:alpha val="0"/>
                  </a:schemeClr>
                </a:gs>
                <a:gs pos="95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18BFB0A-52BA-8F54-A2E4-C97EBC78C713}"/>
                </a:ext>
              </a:extLst>
            </p:cNvPr>
            <p:cNvSpPr/>
            <p:nvPr/>
          </p:nvSpPr>
          <p:spPr>
            <a:xfrm>
              <a:off x="7361208" y="5630290"/>
              <a:ext cx="1325592" cy="181903"/>
            </a:xfrm>
            <a:prstGeom prst="rect">
              <a:avLst/>
            </a:prstGeom>
            <a:gradFill flip="none" rotWithShape="1">
              <a:gsLst>
                <a:gs pos="55000">
                  <a:schemeClr val="bg1">
                    <a:alpha val="0"/>
                  </a:schemeClr>
                </a:gs>
                <a:gs pos="95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C383B07-C66C-002E-2EFB-6FEA8BA3B40F}"/>
              </a:ext>
            </a:extLst>
          </p:cNvPr>
          <p:cNvGrpSpPr/>
          <p:nvPr/>
        </p:nvGrpSpPr>
        <p:grpSpPr>
          <a:xfrm>
            <a:off x="8763645" y="3825044"/>
            <a:ext cx="3428355" cy="1321580"/>
            <a:chOff x="8763645" y="3825044"/>
            <a:chExt cx="3428355" cy="1321580"/>
          </a:xfrm>
        </p:grpSpPr>
        <p:pic>
          <p:nvPicPr>
            <p:cNvPr id="10" name="Picture 9">
              <a:extLst>
                <a:ext uri="{FF2B5EF4-FFF2-40B4-BE49-F238E27FC236}">
                  <a16:creationId xmlns:a16="http://schemas.microsoft.com/office/drawing/2014/main" id="{6EE3F38B-D6A9-BA0F-D8E2-A17E290EAEC4}"/>
                </a:ext>
              </a:extLst>
            </p:cNvPr>
            <p:cNvPicPr>
              <a:picLocks noChangeAspect="1"/>
            </p:cNvPicPr>
            <p:nvPr/>
          </p:nvPicPr>
          <p:blipFill>
            <a:blip r:embed="rId4"/>
            <a:stretch>
              <a:fillRect/>
            </a:stretch>
          </p:blipFill>
          <p:spPr>
            <a:xfrm>
              <a:off x="8839993" y="3825044"/>
              <a:ext cx="3352007" cy="1321580"/>
            </a:xfrm>
            <a:prstGeom prst="rect">
              <a:avLst/>
            </a:prstGeom>
          </p:spPr>
        </p:pic>
        <p:sp>
          <p:nvSpPr>
            <p:cNvPr id="16" name="Rectangle 15">
              <a:extLst>
                <a:ext uri="{FF2B5EF4-FFF2-40B4-BE49-F238E27FC236}">
                  <a16:creationId xmlns:a16="http://schemas.microsoft.com/office/drawing/2014/main" id="{4E624EF3-0602-48B3-D9ED-26E66FC6954E}"/>
                </a:ext>
              </a:extLst>
            </p:cNvPr>
            <p:cNvSpPr/>
            <p:nvPr/>
          </p:nvSpPr>
          <p:spPr>
            <a:xfrm>
              <a:off x="8763645" y="4963348"/>
              <a:ext cx="3428355" cy="181903"/>
            </a:xfrm>
            <a:prstGeom prst="rect">
              <a:avLst/>
            </a:prstGeom>
            <a:gradFill flip="none" rotWithShape="1">
              <a:gsLst>
                <a:gs pos="55000">
                  <a:schemeClr val="bg1">
                    <a:alpha val="0"/>
                  </a:schemeClr>
                </a:gs>
                <a:gs pos="95000">
                  <a:schemeClr val="bg1"/>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388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10326-FC86-FA96-EDE6-FBB44A207E90}"/>
              </a:ext>
            </a:extLst>
          </p:cNvPr>
          <p:cNvSpPr>
            <a:spLocks noGrp="1"/>
          </p:cNvSpPr>
          <p:nvPr>
            <p:ph type="title"/>
          </p:nvPr>
        </p:nvSpPr>
        <p:spPr/>
        <p:txBody>
          <a:bodyPr/>
          <a:lstStyle/>
          <a:p>
            <a:pPr algn="ctr"/>
            <a:r>
              <a:rPr lang="en-US" sz="2800" dirty="0" err="1"/>
              <a:t>platform.openai.com</a:t>
            </a:r>
            <a:r>
              <a:rPr lang="en-US" sz="2800" dirty="0"/>
              <a:t>/docs</a:t>
            </a:r>
          </a:p>
        </p:txBody>
      </p:sp>
      <p:sp>
        <p:nvSpPr>
          <p:cNvPr id="3" name="Content Placeholder 2">
            <a:extLst>
              <a:ext uri="{FF2B5EF4-FFF2-40B4-BE49-F238E27FC236}">
                <a16:creationId xmlns:a16="http://schemas.microsoft.com/office/drawing/2014/main" id="{4BE605AD-1145-2BBA-B789-F560DD5BF28B}"/>
              </a:ext>
            </a:extLst>
          </p:cNvPr>
          <p:cNvSpPr>
            <a:spLocks noGrp="1"/>
          </p:cNvSpPr>
          <p:nvPr>
            <p:ph idx="1"/>
          </p:nvPr>
        </p:nvSpPr>
        <p:spPr>
          <a:xfrm>
            <a:off x="1154954" y="2603500"/>
            <a:ext cx="9032655" cy="3936448"/>
          </a:xfrm>
        </p:spPr>
        <p:txBody>
          <a:bodyPr>
            <a:normAutofit/>
          </a:bodyPr>
          <a:lstStyle/>
          <a:p>
            <a:r>
              <a:rPr lang="en-US" dirty="0"/>
              <a:t>Scroll down on the left to “guides”</a:t>
            </a:r>
          </a:p>
          <a:p>
            <a:r>
              <a:rPr lang="en-US" dirty="0"/>
              <a:t>Click “prompt engineering”</a:t>
            </a:r>
          </a:p>
          <a:p>
            <a:endParaRPr lang="en-US" dirty="0"/>
          </a:p>
          <a:p>
            <a:r>
              <a:rPr lang="en-US" sz="1800" dirty="0"/>
              <a:t>Strategy: Write clear instructions</a:t>
            </a:r>
          </a:p>
          <a:p>
            <a:r>
              <a:rPr lang="en-US" sz="1800" dirty="0"/>
              <a:t>Tactic: Ask the model to adopt a persona</a:t>
            </a:r>
          </a:p>
          <a:p>
            <a:r>
              <a:rPr lang="en-US" sz="1800" dirty="0"/>
              <a:t>Tactic: Use delimiters to clearly indicate distinct parts of the input</a:t>
            </a:r>
          </a:p>
          <a:p>
            <a:r>
              <a:rPr lang="en-US" sz="1800" dirty="0"/>
              <a:t>Tactic: Specify the steps required to complete a task</a:t>
            </a:r>
          </a:p>
          <a:p>
            <a:r>
              <a:rPr lang="en-US" sz="1800" dirty="0"/>
              <a:t>Tactic: Provide examples</a:t>
            </a:r>
          </a:p>
          <a:p>
            <a:r>
              <a:rPr lang="en-US" sz="1800" dirty="0"/>
              <a:t>Tactic: Specify the desired length of the output</a:t>
            </a:r>
          </a:p>
          <a:p>
            <a:pPr lvl="1"/>
            <a:endParaRPr lang="en-US" sz="1800" dirty="0"/>
          </a:p>
        </p:txBody>
      </p:sp>
      <p:sp>
        <p:nvSpPr>
          <p:cNvPr id="4" name="Slide Number Placeholder 3">
            <a:extLst>
              <a:ext uri="{FF2B5EF4-FFF2-40B4-BE49-F238E27FC236}">
                <a16:creationId xmlns:a16="http://schemas.microsoft.com/office/drawing/2014/main" id="{B6CD5778-A38A-11B6-31E8-AC0141D04401}"/>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787896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68D2C-C841-E61A-9ED5-31F10050F51F}"/>
              </a:ext>
            </a:extLst>
          </p:cNvPr>
          <p:cNvSpPr>
            <a:spLocks noGrp="1"/>
          </p:cNvSpPr>
          <p:nvPr>
            <p:ph type="title"/>
          </p:nvPr>
        </p:nvSpPr>
        <p:spPr/>
        <p:txBody>
          <a:bodyPr/>
          <a:lstStyle/>
          <a:p>
            <a:pPr algn="ctr"/>
            <a:r>
              <a:rPr lang="en-US" dirty="0"/>
              <a:t>HALLUCINATION</a:t>
            </a:r>
          </a:p>
        </p:txBody>
      </p:sp>
      <p:sp>
        <p:nvSpPr>
          <p:cNvPr id="3" name="Content Placeholder 2">
            <a:extLst>
              <a:ext uri="{FF2B5EF4-FFF2-40B4-BE49-F238E27FC236}">
                <a16:creationId xmlns:a16="http://schemas.microsoft.com/office/drawing/2014/main" id="{F8006237-EE3E-DA6D-76B2-4D5873937C9F}"/>
              </a:ext>
            </a:extLst>
          </p:cNvPr>
          <p:cNvSpPr>
            <a:spLocks noGrp="1"/>
          </p:cNvSpPr>
          <p:nvPr>
            <p:ph idx="1"/>
          </p:nvPr>
        </p:nvSpPr>
        <p:spPr/>
        <p:txBody>
          <a:bodyPr/>
          <a:lstStyle/>
          <a:p>
            <a:r>
              <a:rPr lang="en-US" dirty="0"/>
              <a:t>Generated response is not based on fact</a:t>
            </a:r>
          </a:p>
          <a:p>
            <a:r>
              <a:rPr lang="en-US" dirty="0"/>
              <a:t>From </a:t>
            </a:r>
            <a:r>
              <a:rPr lang="en-US" dirty="0" err="1"/>
              <a:t>OpenAI</a:t>
            </a:r>
            <a:r>
              <a:rPr lang="en-US" dirty="0"/>
              <a:t> safety practices: “Understand and communicate limitations”</a:t>
            </a:r>
          </a:p>
          <a:p>
            <a:r>
              <a:rPr lang="en-US" dirty="0"/>
              <a:t>CHECK THE RESPONSES</a:t>
            </a:r>
          </a:p>
          <a:p>
            <a:endParaRPr lang="en-US" dirty="0"/>
          </a:p>
          <a:p>
            <a:r>
              <a:rPr lang="en-US" dirty="0"/>
              <a:t>TED Talk: Your brain hallucinates your conscious reality - Anil Seth </a:t>
            </a:r>
          </a:p>
          <a:p>
            <a:endParaRPr lang="en-US" dirty="0"/>
          </a:p>
        </p:txBody>
      </p:sp>
      <p:sp>
        <p:nvSpPr>
          <p:cNvPr id="4" name="Slide Number Placeholder 3">
            <a:extLst>
              <a:ext uri="{FF2B5EF4-FFF2-40B4-BE49-F238E27FC236}">
                <a16:creationId xmlns:a16="http://schemas.microsoft.com/office/drawing/2014/main" id="{FBF8B9D6-5FA7-C795-6CC5-A57086C79724}"/>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522264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2128</TotalTime>
  <Words>1454</Words>
  <Application>Microsoft Macintosh PowerPoint</Application>
  <PresentationFormat>Widescreen</PresentationFormat>
  <Paragraphs>207</Paragraphs>
  <Slides>27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Aptos</vt:lpstr>
      <vt:lpstr>Arial</vt:lpstr>
      <vt:lpstr>Calibri</vt:lpstr>
      <vt:lpstr>Century Gothic</vt:lpstr>
      <vt:lpstr>Monaco</vt:lpstr>
      <vt:lpstr>Segoe UI</vt:lpstr>
      <vt:lpstr>Söhne</vt:lpstr>
      <vt:lpstr>var(--font-family-secondary)</vt:lpstr>
      <vt:lpstr>Wingdings 3</vt:lpstr>
      <vt:lpstr>Ion Boardroom</vt:lpstr>
      <vt:lpstr>Let’s talk about chatGPT</vt:lpstr>
      <vt:lpstr>Technology Breeds Change</vt:lpstr>
      <vt:lpstr>The “chat” of chatGPT</vt:lpstr>
      <vt:lpstr>The GPT</vt:lpstr>
      <vt:lpstr>What is it trained on?</vt:lpstr>
      <vt:lpstr>Training and Output Generation</vt:lpstr>
      <vt:lpstr>The prompt</vt:lpstr>
      <vt:lpstr>platform.openai.com/docs</vt:lpstr>
      <vt:lpstr>HALLUCINATION</vt:lpstr>
      <vt:lpstr>How does chatGPT/openAI make money?</vt:lpstr>
      <vt:lpstr>Moderation: free</vt:lpstr>
      <vt:lpstr>Moderation: free</vt:lpstr>
      <vt:lpstr>Moderation: free</vt:lpstr>
      <vt:lpstr>Ethical issues</vt:lpstr>
      <vt:lpstr>Ethical Issues</vt:lpstr>
      <vt:lpstr>Ethical issues: replacing a human</vt:lpstr>
      <vt:lpstr>Ethical issues: Copyright violation</vt:lpstr>
      <vt:lpstr>Ethical Issues: Plagiarism</vt:lpstr>
      <vt:lpstr>OpenAI’s response</vt:lpstr>
      <vt:lpstr>PowerPoint Presentation</vt:lpstr>
      <vt:lpstr>CODE</vt:lpstr>
      <vt:lpstr>Example</vt:lpstr>
      <vt:lpstr>Exercises</vt:lpstr>
      <vt:lpstr>Writing exercise</vt:lpstr>
      <vt:lpstr>Coding exercise for R beginners</vt:lpstr>
      <vt:lpstr>Making an R Markdown from this code</vt:lpstr>
      <vt:lpstr>Exercise: you inherit a script from a grad student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Let’s talk about chatGPT</dc:title>
  <dc:creator>King,David</dc:creator>
  <cp:lastModifiedBy>jon g</cp:lastModifiedBy>
  <cp:revision>9</cp:revision>
  <dcterms:created xsi:type="dcterms:W3CDTF">2024-01-16T18:23:11Z</dcterms:created>
  <dcterms:modified xsi:type="dcterms:W3CDTF">2025-01-27T18:33:37Z</dcterms:modified>
</cp:coreProperties>
</file>

<file path=docProps/thumbnail.jpeg>
</file>